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9"/>
  </p:notesMasterIdLst>
  <p:sldIdLst>
    <p:sldId id="256" r:id="rId2"/>
    <p:sldId id="257" r:id="rId3"/>
    <p:sldId id="277" r:id="rId4"/>
    <p:sldId id="268" r:id="rId5"/>
    <p:sldId id="269" r:id="rId6"/>
    <p:sldId id="276" r:id="rId7"/>
    <p:sldId id="260" r:id="rId8"/>
    <p:sldId id="261" r:id="rId9"/>
    <p:sldId id="280" r:id="rId10"/>
    <p:sldId id="262" r:id="rId11"/>
    <p:sldId id="266" r:id="rId12"/>
    <p:sldId id="281" r:id="rId13"/>
    <p:sldId id="267" r:id="rId14"/>
    <p:sldId id="275" r:id="rId15"/>
    <p:sldId id="274" r:id="rId16"/>
    <p:sldId id="272" r:id="rId17"/>
    <p:sldId id="278" r:id="rId18"/>
    <p:sldId id="279" r:id="rId19"/>
    <p:sldId id="282" r:id="rId20"/>
    <p:sldId id="283" r:id="rId21"/>
    <p:sldId id="286" r:id="rId22"/>
    <p:sldId id="285" r:id="rId23"/>
    <p:sldId id="287" r:id="rId24"/>
    <p:sldId id="288" r:id="rId25"/>
    <p:sldId id="290" r:id="rId26"/>
    <p:sldId id="289" r:id="rId27"/>
    <p:sldId id="291" r:id="rId28"/>
    <p:sldId id="292" r:id="rId29"/>
    <p:sldId id="284" r:id="rId30"/>
    <p:sldId id="294" r:id="rId31"/>
    <p:sldId id="295" r:id="rId32"/>
    <p:sldId id="296" r:id="rId33"/>
    <p:sldId id="297" r:id="rId34"/>
    <p:sldId id="298" r:id="rId35"/>
    <p:sldId id="299" r:id="rId36"/>
    <p:sldId id="301" r:id="rId37"/>
    <p:sldId id="300"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322"/>
    <p:restoredTop sz="83333"/>
  </p:normalViewPr>
  <p:slideViewPr>
    <p:cSldViewPr snapToGrid="0">
      <p:cViewPr varScale="1">
        <p:scale>
          <a:sx n="87" d="100"/>
          <a:sy n="87" d="100"/>
        </p:scale>
        <p:origin x="200" y="720"/>
      </p:cViewPr>
      <p:guideLst/>
    </p:cSldViewPr>
  </p:slideViewPr>
  <p:outlineViewPr>
    <p:cViewPr>
      <p:scale>
        <a:sx n="33" d="100"/>
        <a:sy n="33" d="100"/>
      </p:scale>
      <p:origin x="0" y="-587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e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9AE188-58D6-AC40-8610-0B3ABCE33131}" type="datetimeFigureOut">
              <a:rPr lang="en-US" smtClean="0"/>
              <a:t>3/13/25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266E42-58E1-A046-A1EB-80D4A3B0B7E0}" type="slidenum">
              <a:rPr lang="en-US" smtClean="0"/>
              <a:t>‹#›</a:t>
            </a:fld>
            <a:endParaRPr lang="en-US"/>
          </a:p>
        </p:txBody>
      </p:sp>
    </p:spTree>
    <p:extLst>
      <p:ext uri="{BB962C8B-B14F-4D97-AF65-F5344CB8AC3E}">
        <p14:creationId xmlns:p14="http://schemas.microsoft.com/office/powerpoint/2010/main" val="689375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127.0.0.1:8000/" TargetMode="External"/><Relationship Id="rId2" Type="http://schemas.openxmlformats.org/officeDocument/2006/relationships/slide" Target="../slides/slide27.xml"/><Relationship Id="rId1" Type="http://schemas.openxmlformats.org/officeDocument/2006/relationships/notesMaster" Target="../notesMasters/notesMaster1.xml"/><Relationship Id="rId4" Type="http://schemas.openxmlformats.org/officeDocument/2006/relationships/hyperlink" Target="http://127.0.0.1:8001/" TargetMode="Externa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dirty="0"/>
              <a:t>"Good morning/afternoon everyone! Welcome to our session on 'Python Web Frameworks: Django vs FastAPI.' I'm Jeryl Estopace, a Software Engineer at </a:t>
            </a:r>
            <a:r>
              <a:rPr lang="en-PH" dirty="0" err="1"/>
              <a:t>LawAdvisor</a:t>
            </a:r>
            <a:r>
              <a:rPr lang="en-PH" dirty="0"/>
              <a:t> Ventures, and I'm excited to share with you today how these powerful web frameworks can jumpstart your development journey."</a:t>
            </a:r>
          </a:p>
          <a:p>
            <a:endParaRPr lang="en-PH" dirty="0"/>
          </a:p>
          <a:p>
            <a:r>
              <a:rPr lang="en-PH" dirty="0"/>
              <a:t>"Before we start, I'm curious - how many of you have used Python before? And how many have built any kind of web application? [Wait for hands to be raised] Great! No matter your experience level, today's presentation is designed to give everyone a clear understanding of these frameworks."</a:t>
            </a:r>
          </a:p>
          <a:p>
            <a:endParaRPr lang="en-PH" dirty="0"/>
          </a:p>
          <a:p>
            <a:r>
              <a:rPr lang="en-PH" dirty="0"/>
              <a:t>"Web frameworks are essential tools for modern developers. They're like specialized toolkits that help us build websites and web applications more efficiently. Today, we're going to compare two of the most important Python frameworks - Django, which is comprehensive and feature-rich, and FastAPI, which is newer and focuses on performance."</a:t>
            </a:r>
          </a:p>
          <a:p>
            <a:endParaRPr lang="en-PH" dirty="0"/>
          </a:p>
          <a:p>
            <a:r>
              <a:rPr lang="en-PH" dirty="0"/>
              <a:t>"By the end of this session, you'll understand the strengths of each framework and be able to make informed decisions about which one might be right for your projects. We'll even look at real job listings that require these skills right here in the Philippines, so you can see how learning these frameworks might benefit your future careers."</a:t>
            </a:r>
          </a:p>
          <a:p>
            <a:endParaRPr lang="en-PH" dirty="0"/>
          </a:p>
          <a:p>
            <a:r>
              <a:rPr lang="en-PH" dirty="0"/>
              <a:t>"Let's get started with an overview of what we'll cover today."</a:t>
            </a:r>
          </a:p>
          <a:p>
            <a:endParaRPr lang="en-US" dirty="0"/>
          </a:p>
        </p:txBody>
      </p:sp>
      <p:sp>
        <p:nvSpPr>
          <p:cNvPr id="4" name="Slide Number Placeholder 3"/>
          <p:cNvSpPr>
            <a:spLocks noGrp="1"/>
          </p:cNvSpPr>
          <p:nvPr>
            <p:ph type="sldNum" sz="quarter" idx="5"/>
          </p:nvPr>
        </p:nvSpPr>
        <p:spPr/>
        <p:txBody>
          <a:bodyPr/>
          <a:lstStyle/>
          <a:p>
            <a:fld id="{33266E42-58E1-A046-A1EB-80D4A3B0B7E0}" type="slidenum">
              <a:rPr lang="en-US" smtClean="0"/>
              <a:t>1</a:t>
            </a:fld>
            <a:endParaRPr lang="en-US"/>
          </a:p>
        </p:txBody>
      </p:sp>
    </p:spTree>
    <p:extLst>
      <p:ext uri="{BB962C8B-B14F-4D97-AF65-F5344CB8AC3E}">
        <p14:creationId xmlns:p14="http://schemas.microsoft.com/office/powerpoint/2010/main" val="3801883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266E42-58E1-A046-A1EB-80D4A3B0B7E0}" type="slidenum">
              <a:rPr lang="en-US" smtClean="0"/>
              <a:t>12</a:t>
            </a:fld>
            <a:endParaRPr lang="en-US"/>
          </a:p>
        </p:txBody>
      </p:sp>
    </p:spTree>
    <p:extLst>
      <p:ext uri="{BB962C8B-B14F-4D97-AF65-F5344CB8AC3E}">
        <p14:creationId xmlns:p14="http://schemas.microsoft.com/office/powerpoint/2010/main" val="37704724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dirty="0"/>
              <a:t>"Let's dive into Django, which describes itself as 'the web framework for perfectionists with deadlines.' This tagline captures Django's core philosophy - it aims to provide a complete, polished solution that helps developers build applications quickly without sacrificing quality.</a:t>
            </a:r>
          </a:p>
          <a:p>
            <a:endParaRPr lang="en-PH" dirty="0"/>
          </a:p>
          <a:p>
            <a:r>
              <a:rPr lang="en-PH" dirty="0"/>
              <a:t>Django was first released in 2005, making it a mature and battle-tested framework with nearly two decades of development behind it. It powers major websites like Instagram, Pinterest, Mozilla, and Spotify, demonstrating its ability to scale to millions of users.</a:t>
            </a:r>
          </a:p>
          <a:p>
            <a:endParaRPr lang="en-PH" dirty="0"/>
          </a:p>
          <a:p>
            <a:r>
              <a:rPr lang="en-PH" dirty="0"/>
              <a:t>Django's philosophy centers around several key principles. First is rapid development - Django is designed to help you build applications quickly. Second is DRY, or 'Don't Repeat Yourself' - Django encourages code reuse to avoid redundancy. Third is 'explicit over implicit' - Django prefers clear, readable code over magic or hidden functionality. Finally, Django emphasizes consistency and security by default, which helps prevent common web vulnerabilities.</a:t>
            </a:r>
          </a:p>
          <a:p>
            <a:endParaRPr lang="en-PH" dirty="0"/>
          </a:p>
          <a:p>
            <a:r>
              <a:rPr lang="en-PH" dirty="0"/>
              <a:t>Django provides a comprehensive solution with everything included, which we'll visualize in the next slide."</a:t>
            </a:r>
          </a:p>
        </p:txBody>
      </p:sp>
      <p:sp>
        <p:nvSpPr>
          <p:cNvPr id="4" name="Slide Number Placeholder 3"/>
          <p:cNvSpPr>
            <a:spLocks noGrp="1"/>
          </p:cNvSpPr>
          <p:nvPr>
            <p:ph type="sldNum" sz="quarter" idx="5"/>
          </p:nvPr>
        </p:nvSpPr>
        <p:spPr/>
        <p:txBody>
          <a:bodyPr/>
          <a:lstStyle/>
          <a:p>
            <a:fld id="{33266E42-58E1-A046-A1EB-80D4A3B0B7E0}" type="slidenum">
              <a:rPr lang="en-US" smtClean="0"/>
              <a:t>13</a:t>
            </a:fld>
            <a:endParaRPr lang="en-US"/>
          </a:p>
        </p:txBody>
      </p:sp>
    </p:spTree>
    <p:extLst>
      <p:ext uri="{BB962C8B-B14F-4D97-AF65-F5344CB8AC3E}">
        <p14:creationId xmlns:p14="http://schemas.microsoft.com/office/powerpoint/2010/main" val="31029112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dirty="0"/>
              <a:t>"I like to think of Django as a fully-furnished house. When you move in, everything is already there - plumbing, electricity, furniture, and appliances. You might want to rearrange some things or add your personal touches, but you can start living there immediately without having to build basic infrastructure.</a:t>
            </a:r>
          </a:p>
          <a:p>
            <a:r>
              <a:rPr lang="en-PH" dirty="0"/>
              <a:t>This 'batteries included' approach means Django comes with almost everything you need to build a complete web application. You don't need to make decisions about which library to use for common tasks - Django has already made those choices for you.</a:t>
            </a:r>
          </a:p>
          <a:p>
            <a:endParaRPr lang="en-PH" dirty="0"/>
          </a:p>
          <a:p>
            <a:r>
              <a:rPr lang="en-PH" dirty="0"/>
              <a:t>Looking at our metaphor here, you can see Django comes with a powerful admin panel that's automatically generated for your models. It includes a robust authentication system for user management. The ORM lets you interact with databases using Python instead of SQL. Form handling simplifies data validation and processing. Built-in security features protect against common vulnerabilities. And the template system generates dynamic HTML pages.</a:t>
            </a:r>
          </a:p>
          <a:p>
            <a:endParaRPr lang="en-PH" dirty="0"/>
          </a:p>
          <a:p>
            <a:r>
              <a:rPr lang="en-PH" dirty="0"/>
              <a:t>All of these components work together seamlessly, making Django particularly well-suited for projects where you need to build a complete web application quickly and securely.</a:t>
            </a:r>
          </a:p>
          <a:p>
            <a:endParaRPr lang="en-PH" dirty="0"/>
          </a:p>
          <a:p>
            <a:r>
              <a:rPr lang="en-PH" dirty="0"/>
              <a:t>Now, let's examine Django's architecture to understand how these components connect."</a:t>
            </a:r>
          </a:p>
          <a:p>
            <a:endParaRPr lang="en-US" dirty="0"/>
          </a:p>
          <a:p>
            <a:endParaRPr lang="en-US" dirty="0"/>
          </a:p>
        </p:txBody>
      </p:sp>
      <p:sp>
        <p:nvSpPr>
          <p:cNvPr id="4" name="Slide Number Placeholder 3"/>
          <p:cNvSpPr>
            <a:spLocks noGrp="1"/>
          </p:cNvSpPr>
          <p:nvPr>
            <p:ph type="sldNum" sz="quarter" idx="5"/>
          </p:nvPr>
        </p:nvSpPr>
        <p:spPr/>
        <p:txBody>
          <a:bodyPr/>
          <a:lstStyle/>
          <a:p>
            <a:fld id="{33266E42-58E1-A046-A1EB-80D4A3B0B7E0}" type="slidenum">
              <a:rPr lang="en-US" smtClean="0"/>
              <a:t>15</a:t>
            </a:fld>
            <a:endParaRPr lang="en-US"/>
          </a:p>
        </p:txBody>
      </p:sp>
    </p:spTree>
    <p:extLst>
      <p:ext uri="{BB962C8B-B14F-4D97-AF65-F5344CB8AC3E}">
        <p14:creationId xmlns:p14="http://schemas.microsoft.com/office/powerpoint/2010/main" val="16192196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dirty="0"/>
              <a:t>"Django follows what's called the MVT (Model-View-Template) pattern, which is similar to the MVC (Model-View-Controller) pattern you might have heard of in other frameworks.</a:t>
            </a:r>
          </a:p>
          <a:p>
            <a:endParaRPr lang="en-PH" dirty="0"/>
          </a:p>
          <a:p>
            <a:r>
              <a:rPr lang="en-PH" dirty="0"/>
              <a:t>At the core of Django are Models, which define your database structure using Python classes. This means you don't have to write SQL - Django generates it for you. For example, if you're building a blog, you might have a Post model with fields for title, content, and publication date.</a:t>
            </a:r>
          </a:p>
          <a:p>
            <a:endParaRPr lang="en-PH" dirty="0"/>
          </a:p>
          <a:p>
            <a:r>
              <a:rPr lang="en-PH" dirty="0"/>
              <a:t>Views handle the business logic of your application. They receive web requests, interact with models to get or store data, and decide what to send back to the user. In our blog example, a view would handle retrieving all blog posts for the homepage.</a:t>
            </a:r>
          </a:p>
          <a:p>
            <a:endParaRPr lang="en-PH" dirty="0"/>
          </a:p>
          <a:p>
            <a:r>
              <a:rPr lang="en-PH" dirty="0"/>
              <a:t>Templates are Django's way of generating HTML dynamically. They're essentially HTML files with special tags that let you insert dynamic content. This separation of logic and presentation helps keep your code organized.</a:t>
            </a:r>
          </a:p>
          <a:p>
            <a:endParaRPr lang="en-PH" dirty="0"/>
          </a:p>
          <a:p>
            <a:r>
              <a:rPr lang="en-PH" dirty="0"/>
              <a:t>One of Django's most celebrated features is its automatic admin interface. With just a few lines of code, Django generates a complete admin panel where you or your content managers can create, view, update, and delete records in your database. This feature alone can save weeks of development time.</a:t>
            </a:r>
          </a:p>
          <a:p>
            <a:endParaRPr lang="en-PH" dirty="0"/>
          </a:p>
          <a:p>
            <a:r>
              <a:rPr lang="en-PH" dirty="0"/>
              <a:t>Django's Form system handles user input with built-in validation and security features. It helps prevent common security issues like cross-site request forgery and SQL injection.</a:t>
            </a:r>
          </a:p>
          <a:p>
            <a:endParaRPr lang="en-PH" dirty="0"/>
          </a:p>
          <a:p>
            <a:r>
              <a:rPr lang="en-PH" dirty="0"/>
              <a:t>The Object-Relational Mapper, or ORM, lets you interact with your database using Python instead of SQL. This abstraction makes your code more portable across different database systems and easier to read.</a:t>
            </a:r>
          </a:p>
          <a:p>
            <a:endParaRPr lang="en-PH" dirty="0"/>
          </a:p>
          <a:p>
            <a:r>
              <a:rPr lang="en-PH" dirty="0"/>
              <a:t>In the next slide, we'll see how all these components interact in a typical request-response cycle."</a:t>
            </a:r>
          </a:p>
          <a:p>
            <a:endParaRPr lang="en-US" dirty="0"/>
          </a:p>
        </p:txBody>
      </p:sp>
      <p:sp>
        <p:nvSpPr>
          <p:cNvPr id="4" name="Slide Number Placeholder 3"/>
          <p:cNvSpPr>
            <a:spLocks noGrp="1"/>
          </p:cNvSpPr>
          <p:nvPr>
            <p:ph type="sldNum" sz="quarter" idx="5"/>
          </p:nvPr>
        </p:nvSpPr>
        <p:spPr/>
        <p:txBody>
          <a:bodyPr/>
          <a:lstStyle/>
          <a:p>
            <a:fld id="{33266E42-58E1-A046-A1EB-80D4A3B0B7E0}" type="slidenum">
              <a:rPr lang="en-US" smtClean="0"/>
              <a:t>16</a:t>
            </a:fld>
            <a:endParaRPr lang="en-US"/>
          </a:p>
        </p:txBody>
      </p:sp>
    </p:spTree>
    <p:extLst>
      <p:ext uri="{BB962C8B-B14F-4D97-AF65-F5344CB8AC3E}">
        <p14:creationId xmlns:p14="http://schemas.microsoft.com/office/powerpoint/2010/main" val="1634028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266E42-58E1-A046-A1EB-80D4A3B0B7E0}" type="slidenum">
              <a:rPr lang="en-US" smtClean="0"/>
              <a:t>17</a:t>
            </a:fld>
            <a:endParaRPr lang="en-US"/>
          </a:p>
        </p:txBody>
      </p:sp>
    </p:spTree>
    <p:extLst>
      <p:ext uri="{BB962C8B-B14F-4D97-AF65-F5344CB8AC3E}">
        <p14:creationId xmlns:p14="http://schemas.microsoft.com/office/powerpoint/2010/main" val="26899467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dirty="0"/>
              <a:t>"To tie it all together, let's look at how a request flows through Django. This diagram shows the complete request-response cycle.</a:t>
            </a:r>
          </a:p>
          <a:p>
            <a:endParaRPr lang="en-PH" dirty="0"/>
          </a:p>
          <a:p>
            <a:r>
              <a:rPr lang="en-PH" dirty="0"/>
              <a:t>When a user visits a URL in their browser, the request first hits Django's URL dispatcher, which is defined in </a:t>
            </a:r>
            <a:r>
              <a:rPr lang="en-PH" dirty="0" err="1"/>
              <a:t>urls.py</a:t>
            </a:r>
            <a:r>
              <a:rPr lang="en-PH" dirty="0"/>
              <a:t>. This component examines the requested URL and routes it to the appropriate view function.</a:t>
            </a:r>
          </a:p>
          <a:p>
            <a:endParaRPr lang="en-PH" dirty="0"/>
          </a:p>
          <a:p>
            <a:r>
              <a:rPr lang="en-PH" dirty="0"/>
              <a:t>The view, defined in </a:t>
            </a:r>
            <a:r>
              <a:rPr lang="en-PH" dirty="0" err="1"/>
              <a:t>views.py</a:t>
            </a:r>
            <a:r>
              <a:rPr lang="en-PH" dirty="0"/>
              <a:t>, contains the business logic for handling the request. It might need to retrieve or modify data, so it interacts with the appropriate models.</a:t>
            </a:r>
          </a:p>
          <a:p>
            <a:endParaRPr lang="en-PH" dirty="0"/>
          </a:p>
          <a:p>
            <a:r>
              <a:rPr lang="en-PH" dirty="0"/>
              <a:t>Models, defined in </a:t>
            </a:r>
            <a:r>
              <a:rPr lang="en-PH" dirty="0" err="1"/>
              <a:t>models.py</a:t>
            </a:r>
            <a:r>
              <a:rPr lang="en-PH" dirty="0"/>
              <a:t>, represent your data structures and handle database interactions. Using Django's ORM, the model converts Python code into database queries, interacts with the database, and returns the results as Python objects.</a:t>
            </a:r>
          </a:p>
          <a:p>
            <a:endParaRPr lang="en-PH" dirty="0"/>
          </a:p>
          <a:p>
            <a:r>
              <a:rPr lang="en-PH" dirty="0"/>
              <a:t>With data in hand, the view then determines which template to use for the response. It passes the data to the template as context.</a:t>
            </a:r>
          </a:p>
          <a:p>
            <a:endParaRPr lang="en-PH" dirty="0"/>
          </a:p>
          <a:p>
            <a:r>
              <a:rPr lang="en-PH" dirty="0"/>
              <a:t>The template, typically an HTML file with Django template tags, uses this context data to generate the final HTML output.</a:t>
            </a:r>
          </a:p>
          <a:p>
            <a:endParaRPr lang="en-PH" dirty="0"/>
          </a:p>
          <a:p>
            <a:r>
              <a:rPr lang="en-PH" dirty="0"/>
              <a:t>Finally, this rendered HTML is sent back to the browser as an HTTP response, completing the cycle.</a:t>
            </a:r>
          </a:p>
          <a:p>
            <a:endParaRPr lang="en-PH" dirty="0"/>
          </a:p>
          <a:p>
            <a:r>
              <a:rPr lang="en-PH" dirty="0"/>
              <a:t>What makes Django special is how seamlessly these components work together while maintaining clear separation of concerns. This architecture provides a clean, organized way to build web applications, making your code more maintainable and easier to understand.</a:t>
            </a:r>
          </a:p>
          <a:p>
            <a:endParaRPr lang="en-PH" dirty="0"/>
          </a:p>
          <a:p>
            <a:r>
              <a:rPr lang="en-PH" dirty="0"/>
              <a:t>This approach is particularly well-suited for content-rich websites or applications with complex data models, which is why Django is often chosen for news sites, content management systems, and enterprise applications.</a:t>
            </a:r>
          </a:p>
          <a:p>
            <a:endParaRPr lang="en-PH" dirty="0"/>
          </a:p>
          <a:p>
            <a:r>
              <a:rPr lang="en-PH" dirty="0"/>
              <a:t>"Looking at this Django request flow, which component is responsible for translating database records into Python objects that the view can work with? The first person to answer correctly gets this [show small prize]." (Correct answer: Model)</a:t>
            </a:r>
          </a:p>
          <a:p>
            <a:endParaRPr lang="en-PH" dirty="0"/>
          </a:p>
          <a:p>
            <a:r>
              <a:rPr lang="en-PH" dirty="0"/>
              <a:t>Next, we'll shift our focus to FastAPI and see how its approach differs from Django's comprehensive framework."</a:t>
            </a:r>
          </a:p>
          <a:p>
            <a:endParaRPr lang="en-US" dirty="0"/>
          </a:p>
          <a:p>
            <a:endParaRPr lang="en-US" dirty="0"/>
          </a:p>
        </p:txBody>
      </p:sp>
      <p:sp>
        <p:nvSpPr>
          <p:cNvPr id="4" name="Slide Number Placeholder 3"/>
          <p:cNvSpPr>
            <a:spLocks noGrp="1"/>
          </p:cNvSpPr>
          <p:nvPr>
            <p:ph type="sldNum" sz="quarter" idx="5"/>
          </p:nvPr>
        </p:nvSpPr>
        <p:spPr/>
        <p:txBody>
          <a:bodyPr/>
          <a:lstStyle/>
          <a:p>
            <a:fld id="{33266E42-58E1-A046-A1EB-80D4A3B0B7E0}" type="slidenum">
              <a:rPr lang="en-US" smtClean="0"/>
              <a:t>18</a:t>
            </a:fld>
            <a:endParaRPr lang="en-US"/>
          </a:p>
        </p:txBody>
      </p:sp>
    </p:spTree>
    <p:extLst>
      <p:ext uri="{BB962C8B-B14F-4D97-AF65-F5344CB8AC3E}">
        <p14:creationId xmlns:p14="http://schemas.microsoft.com/office/powerpoint/2010/main" val="1672234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dirty="0"/>
              <a:t>"Now let's shift our focus to FastAPI, which I like to call 'The Speed Champion' of Python web frameworks. FastAPI is a relatively new framework, released in 2018 by Sebastián Ramírez, but it has quickly gained popularity due to its impressive performance and developer-friendly features.</a:t>
            </a:r>
          </a:p>
          <a:p>
            <a:endParaRPr lang="en-PH" dirty="0"/>
          </a:p>
          <a:p>
            <a:r>
              <a:rPr lang="en-PH" dirty="0"/>
              <a:t>FastAPI was built from the ground up with modern Python features in mind. Unlike Django, which dates back to 2005, FastAPI leverages recent Python innovations like type hints and async capabilities.</a:t>
            </a:r>
          </a:p>
          <a:p>
            <a:endParaRPr lang="en-PH" dirty="0"/>
          </a:p>
          <a:p>
            <a:r>
              <a:rPr lang="en-PH" dirty="0"/>
              <a:t>The core philosophy of FastAPI centers around four main principles. First is performance - FastAPI is actually one of the fastest Python frameworks available, rivaling even Go frameworks in benchmark tests.</a:t>
            </a:r>
          </a:p>
          <a:p>
            <a:endParaRPr lang="en-PH" dirty="0"/>
          </a:p>
          <a:p>
            <a:r>
              <a:rPr lang="en-PH" dirty="0"/>
              <a:t>Second is ease of use. While Django aims to be comprehensive, FastAPI aims to be intuitive. You can build a functional API endpoint in just a few lines of code.</a:t>
            </a:r>
          </a:p>
          <a:p>
            <a:endParaRPr lang="en-PH" dirty="0"/>
          </a:p>
          <a:p>
            <a:r>
              <a:rPr lang="en-PH" dirty="0"/>
              <a:t>Third, FastAPI is standards-based, built on </a:t>
            </a:r>
            <a:r>
              <a:rPr lang="en-PH" dirty="0" err="1"/>
              <a:t>OpenAPI</a:t>
            </a:r>
            <a:r>
              <a:rPr lang="en-PH" dirty="0"/>
              <a:t> and JSON Schema standards. This means it automatically generates API documentation and integrates well with other tools.</a:t>
            </a:r>
          </a:p>
          <a:p>
            <a:endParaRPr lang="en-PH" dirty="0"/>
          </a:p>
          <a:p>
            <a:r>
              <a:rPr lang="en-PH" dirty="0"/>
              <a:t>Finally, it embraces modern Python features, particularly type hints, which it uses not just for developer convenience but as part of its validation system.</a:t>
            </a:r>
          </a:p>
          <a:p>
            <a:endParaRPr lang="en-PH" dirty="0"/>
          </a:p>
          <a:p>
            <a:r>
              <a:rPr lang="en-PH" dirty="0"/>
              <a:t>In the next slide, we'll visualize how FastAPI compares to Django with a simple metaphor."</a:t>
            </a:r>
          </a:p>
          <a:p>
            <a:endParaRPr lang="en-US" dirty="0"/>
          </a:p>
        </p:txBody>
      </p:sp>
      <p:sp>
        <p:nvSpPr>
          <p:cNvPr id="4" name="Slide Number Placeholder 3"/>
          <p:cNvSpPr>
            <a:spLocks noGrp="1"/>
          </p:cNvSpPr>
          <p:nvPr>
            <p:ph type="sldNum" sz="quarter" idx="5"/>
          </p:nvPr>
        </p:nvSpPr>
        <p:spPr/>
        <p:txBody>
          <a:bodyPr/>
          <a:lstStyle/>
          <a:p>
            <a:fld id="{33266E42-58E1-A046-A1EB-80D4A3B0B7E0}" type="slidenum">
              <a:rPr lang="en-US" smtClean="0"/>
              <a:t>20</a:t>
            </a:fld>
            <a:endParaRPr lang="en-US"/>
          </a:p>
        </p:txBody>
      </p:sp>
    </p:spTree>
    <p:extLst>
      <p:ext uri="{BB962C8B-B14F-4D97-AF65-F5344CB8AC3E}">
        <p14:creationId xmlns:p14="http://schemas.microsoft.com/office/powerpoint/2010/main" val="13244423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dirty="0"/>
              <a:t>"If Django is like a fully-furnished house where everything is included, FastAPI is more like a customizable toolkit where you select exactly the components you need for your specific project.</a:t>
            </a:r>
          </a:p>
          <a:p>
            <a:endParaRPr lang="en-PH" dirty="0"/>
          </a:p>
          <a:p>
            <a:r>
              <a:rPr lang="en-PH" dirty="0"/>
              <a:t>As you can see in this diagram, FastAPI provides a core set of essential tools - routing, validation, API documentation, async support, type hints, and dependency injection. These components are lightweight but powerful, giving you just what you need to build high-performance APIs.</a:t>
            </a:r>
          </a:p>
          <a:p>
            <a:endParaRPr lang="en-PH" dirty="0"/>
          </a:p>
          <a:p>
            <a:r>
              <a:rPr lang="en-PH" dirty="0"/>
              <a:t>Below the core components, you'll notice several optional add-ons. Unlike Django, which bundles everything together, FastAPI lets you choose your own database ORM, template engine, authentication system, and other components.</a:t>
            </a:r>
          </a:p>
          <a:p>
            <a:endParaRPr lang="en-PH" dirty="0"/>
          </a:p>
          <a:p>
            <a:r>
              <a:rPr lang="en-PH" dirty="0"/>
              <a:t>For example, if you need a database, you might add </a:t>
            </a:r>
            <a:r>
              <a:rPr lang="en-PH" dirty="0" err="1"/>
              <a:t>SQLAlchemy</a:t>
            </a:r>
            <a:r>
              <a:rPr lang="en-PH" dirty="0"/>
              <a:t>. If you need HTML templates, you can add Jinja2. Need authentication? Add a JWT library. The key difference from Django is that none of these are included by default - you build your stack based on your project's specific requirements.</a:t>
            </a:r>
          </a:p>
          <a:p>
            <a:endParaRPr lang="en-PH" dirty="0"/>
          </a:p>
          <a:p>
            <a:r>
              <a:rPr lang="en-PH" dirty="0"/>
              <a:t>This approach has several advantages: your application includes only what it needs, resulting in less overhead and better performance. It's also more flexible, allowing you to swap components as needed.</a:t>
            </a:r>
          </a:p>
          <a:p>
            <a:endParaRPr lang="en-PH" dirty="0"/>
          </a:p>
          <a:p>
            <a:r>
              <a:rPr lang="en-PH" dirty="0"/>
              <a:t>The trade-off, of course, is that you'll need to make more decisions and potentially integrate more pieces yourself. But for many developers, especially those building APIs, this flexibility is exactly what they want.</a:t>
            </a:r>
          </a:p>
          <a:p>
            <a:endParaRPr lang="en-PH" dirty="0"/>
          </a:p>
          <a:p>
            <a:r>
              <a:rPr lang="en-PH" dirty="0"/>
              <a:t>Next, let's look at how </a:t>
            </a:r>
            <a:r>
              <a:rPr lang="en-PH" dirty="0" err="1"/>
              <a:t>FastAPI's</a:t>
            </a:r>
            <a:r>
              <a:rPr lang="en-PH" dirty="0"/>
              <a:t> architecture works."</a:t>
            </a:r>
          </a:p>
          <a:p>
            <a:endParaRPr lang="en-US" dirty="0"/>
          </a:p>
        </p:txBody>
      </p:sp>
      <p:sp>
        <p:nvSpPr>
          <p:cNvPr id="4" name="Slide Number Placeholder 3"/>
          <p:cNvSpPr>
            <a:spLocks noGrp="1"/>
          </p:cNvSpPr>
          <p:nvPr>
            <p:ph type="sldNum" sz="quarter" idx="5"/>
          </p:nvPr>
        </p:nvSpPr>
        <p:spPr/>
        <p:txBody>
          <a:bodyPr/>
          <a:lstStyle/>
          <a:p>
            <a:fld id="{33266E42-58E1-A046-A1EB-80D4A3B0B7E0}" type="slidenum">
              <a:rPr lang="en-US" smtClean="0"/>
              <a:t>22</a:t>
            </a:fld>
            <a:endParaRPr lang="en-US"/>
          </a:p>
        </p:txBody>
      </p:sp>
    </p:spTree>
    <p:extLst>
      <p:ext uri="{BB962C8B-B14F-4D97-AF65-F5344CB8AC3E}">
        <p14:creationId xmlns:p14="http://schemas.microsoft.com/office/powerpoint/2010/main" val="690778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dirty="0"/>
              <a:t>"Now, let's explore </a:t>
            </a:r>
            <a:r>
              <a:rPr lang="en-PH" dirty="0" err="1"/>
              <a:t>FastAPI's</a:t>
            </a:r>
            <a:r>
              <a:rPr lang="en-PH" dirty="0"/>
              <a:t> architecture to understand how it differs from Django. As you can see in this diagram, FastAPI is built on a few key components that work together to deliver its high performance and developer-friendly features.</a:t>
            </a:r>
          </a:p>
          <a:p>
            <a:endParaRPr lang="en-PH" dirty="0"/>
          </a:p>
          <a:p>
            <a:r>
              <a:rPr lang="en-PH" dirty="0"/>
              <a:t>At the core of FastAPI is </a:t>
            </a:r>
            <a:r>
              <a:rPr lang="en-PH" dirty="0" err="1"/>
              <a:t>Starlette</a:t>
            </a:r>
            <a:r>
              <a:rPr lang="en-PH" dirty="0"/>
              <a:t>, a lightweight ASGI framework that enables asynchronous capabilities. This is a fundamental difference from Django, which uses WSGI and has only recently begun adding async support. The ASGI foundation is what allows FastAPI to handle more concurrent connections and achieve its impressive performance metrics.</a:t>
            </a:r>
          </a:p>
          <a:p>
            <a:endParaRPr lang="en-PH" dirty="0"/>
          </a:p>
          <a:p>
            <a:r>
              <a:rPr lang="en-PH" dirty="0"/>
              <a:t>The Router component handles path operations - essentially matching incoming requests to the appropriate function based on the URL path and HTTP method. This is similar to Django's URL dispatcher but with a more streamlined API.</a:t>
            </a:r>
          </a:p>
          <a:p>
            <a:endParaRPr lang="en-PH" dirty="0"/>
          </a:p>
          <a:p>
            <a:r>
              <a:rPr lang="en-PH" dirty="0"/>
              <a:t>For data validation, FastAPI uses </a:t>
            </a:r>
            <a:r>
              <a:rPr lang="en-PH" dirty="0" err="1"/>
              <a:t>Pydantic</a:t>
            </a:r>
            <a:r>
              <a:rPr lang="en-PH" dirty="0"/>
              <a:t>, a powerful data validation library that works with Python's type hints. This is one of </a:t>
            </a:r>
            <a:r>
              <a:rPr lang="en-PH" dirty="0" err="1"/>
              <a:t>FastAPI's</a:t>
            </a:r>
            <a:r>
              <a:rPr lang="en-PH" dirty="0"/>
              <a:t> standout features - when you define a parameter with a type annotation, FastAPI automatically validates incoming data against that type. This eliminates a lot of boilerplate validation code you'd have to write in other frameworks.</a:t>
            </a:r>
          </a:p>
          <a:p>
            <a:endParaRPr lang="en-PH" dirty="0"/>
          </a:p>
          <a:p>
            <a:r>
              <a:rPr lang="en-PH" dirty="0"/>
              <a:t>The Dependency Injection system is another powerful feature, allowing you to declare dependencies directly in function parameters. This makes it easy to share code for authentication, database connections, and other common needs.</a:t>
            </a:r>
          </a:p>
          <a:p>
            <a:endParaRPr lang="en-PH" dirty="0"/>
          </a:p>
          <a:p>
            <a:r>
              <a:rPr lang="en-PH" dirty="0"/>
              <a:t>FastAPI also includes built-in documentation UI through Swagger and </a:t>
            </a:r>
            <a:r>
              <a:rPr lang="en-PH" dirty="0" err="1"/>
              <a:t>ReDoc</a:t>
            </a:r>
            <a:r>
              <a:rPr lang="en-PH" dirty="0"/>
              <a:t>. This means your API's documentation is always up-to-date because it's generated directly from your code.</a:t>
            </a:r>
          </a:p>
          <a:p>
            <a:endParaRPr lang="en-PH" dirty="0"/>
          </a:p>
          <a:p>
            <a:r>
              <a:rPr lang="en-PH" dirty="0"/>
              <a:t>Notice that the database component is shown as optional with a dashed line. Unlike Django which includes its own ORM, FastAPI doesn't come with any database integration. You're free to use </a:t>
            </a:r>
            <a:r>
              <a:rPr lang="en-PH" dirty="0" err="1"/>
              <a:t>SQLAlchemy</a:t>
            </a:r>
            <a:r>
              <a:rPr lang="en-PH" dirty="0"/>
              <a:t>, tortoise-</a:t>
            </a:r>
            <a:r>
              <a:rPr lang="en-PH" dirty="0" err="1"/>
              <a:t>orm</a:t>
            </a:r>
            <a:r>
              <a:rPr lang="en-PH" dirty="0"/>
              <a:t>, databases, or any other database library.</a:t>
            </a:r>
          </a:p>
          <a:p>
            <a:endParaRPr lang="en-PH" dirty="0"/>
          </a:p>
          <a:p>
            <a:r>
              <a:rPr lang="en-PH" dirty="0"/>
              <a:t>Another key difference is that FastAPI is primarily designed for building APIs that return JSON, while Django is a full-stack framework that primarily returns HTML. FastAPI can work with HTML templates, but that's not its main focus.</a:t>
            </a:r>
          </a:p>
          <a:p>
            <a:endParaRPr lang="en-PH" dirty="0"/>
          </a:p>
          <a:p>
            <a:r>
              <a:rPr lang="en-PH" dirty="0"/>
              <a:t>In the next slide, we'll take a look at how a request flows through a FastAPI application."</a:t>
            </a:r>
          </a:p>
          <a:p>
            <a:endParaRPr lang="en-US" dirty="0"/>
          </a:p>
          <a:p>
            <a:endParaRPr lang="en-US" dirty="0"/>
          </a:p>
        </p:txBody>
      </p:sp>
      <p:sp>
        <p:nvSpPr>
          <p:cNvPr id="4" name="Slide Number Placeholder 3"/>
          <p:cNvSpPr>
            <a:spLocks noGrp="1"/>
          </p:cNvSpPr>
          <p:nvPr>
            <p:ph type="sldNum" sz="quarter" idx="5"/>
          </p:nvPr>
        </p:nvSpPr>
        <p:spPr/>
        <p:txBody>
          <a:bodyPr/>
          <a:lstStyle/>
          <a:p>
            <a:fld id="{33266E42-58E1-A046-A1EB-80D4A3B0B7E0}" type="slidenum">
              <a:rPr lang="en-US" smtClean="0"/>
              <a:t>24</a:t>
            </a:fld>
            <a:endParaRPr lang="en-US"/>
          </a:p>
        </p:txBody>
      </p:sp>
    </p:spTree>
    <p:extLst>
      <p:ext uri="{BB962C8B-B14F-4D97-AF65-F5344CB8AC3E}">
        <p14:creationId xmlns:p14="http://schemas.microsoft.com/office/powerpoint/2010/main" val="12664391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dirty="0"/>
              <a:t>"Let's walk through how a request flows through a FastAPI application to better understand its architecture in action.</a:t>
            </a:r>
          </a:p>
          <a:p>
            <a:r>
              <a:rPr lang="en-PH" dirty="0"/>
              <a:t>When a client, like a browser or mobile app, sends an HTTP request to a FastAPI application, it first hits the Router component. The router examines the URL path and HTTP method to determine which handler function should process the request. For example, a GET request to '/items/42' might be routed to a function called '</a:t>
            </a:r>
            <a:r>
              <a:rPr lang="en-PH" dirty="0" err="1"/>
              <a:t>get_item</a:t>
            </a:r>
            <a:r>
              <a:rPr lang="en-PH" dirty="0"/>
              <a:t>’.</a:t>
            </a:r>
          </a:p>
          <a:p>
            <a:endParaRPr lang="en-PH" dirty="0"/>
          </a:p>
          <a:p>
            <a:r>
              <a:rPr lang="en-PH" dirty="0"/>
              <a:t>Next, the Dependency Injection system resolves any dependencies declared in the handler function. Dependencies are a powerful FastAPI feature that allow you to inject common functionality like database connections or authentication. For instance, a function might declare that it needs a </a:t>
            </a:r>
            <a:r>
              <a:rPr lang="en-PH" dirty="0" err="1"/>
              <a:t>current_user</a:t>
            </a:r>
            <a:r>
              <a:rPr lang="en-PH" dirty="0"/>
              <a:t> dependency, which would verify that the request includes a valid authentication token.</a:t>
            </a:r>
          </a:p>
          <a:p>
            <a:endParaRPr lang="en-PH" dirty="0"/>
          </a:p>
          <a:p>
            <a:r>
              <a:rPr lang="en-PH" dirty="0"/>
              <a:t>After dependencies are resolved, the </a:t>
            </a:r>
            <a:r>
              <a:rPr lang="en-PH" dirty="0" err="1"/>
              <a:t>Pydantic</a:t>
            </a:r>
            <a:r>
              <a:rPr lang="en-PH" dirty="0"/>
              <a:t> component validates the incoming request data against the type hints in your function parameters. If your function expects an integer ID parameter and someone sends a string, FastAPI will automatically convert it or return an appropriate error response. This automatic validation saves you from writing lots of defensive code.</a:t>
            </a:r>
          </a:p>
          <a:p>
            <a:endParaRPr lang="en-PH" dirty="0"/>
          </a:p>
          <a:p>
            <a:r>
              <a:rPr lang="en-PH" dirty="0"/>
              <a:t>Once the data is validated, the actual endpoint function is executed. This is your application code that handles the business logic. If needed, this function might query a database or external service, though as we mentioned earlier, database access is optional and not built into FastAPI itself.</a:t>
            </a:r>
          </a:p>
          <a:p>
            <a:endParaRPr lang="en-PH" dirty="0"/>
          </a:p>
          <a:p>
            <a:r>
              <a:rPr lang="en-PH" dirty="0"/>
              <a:t>After your function completes its work, it returns a response object or a simple Python value. FastAPI then uses </a:t>
            </a:r>
            <a:r>
              <a:rPr lang="en-PH" dirty="0" err="1"/>
              <a:t>Pydantic</a:t>
            </a:r>
            <a:r>
              <a:rPr lang="en-PH" dirty="0"/>
              <a:t> again to convert this response to JSON before sending it back to the client. The conversion is automatic - you can return Python dictionaries, lists, or </a:t>
            </a:r>
            <a:r>
              <a:rPr lang="en-PH" dirty="0" err="1"/>
              <a:t>Pydantic</a:t>
            </a:r>
            <a:r>
              <a:rPr lang="en-PH" dirty="0"/>
              <a:t> models, and they'll be properly serialized to JSON.</a:t>
            </a:r>
          </a:p>
          <a:p>
            <a:endParaRPr lang="en-PH" dirty="0"/>
          </a:p>
          <a:p>
            <a:r>
              <a:rPr lang="en-PH" dirty="0"/>
              <a:t>Notice how the entire flow is more streamlined compared to Django. There's no template rendering by default (though you can add it if needed), and the focus is on processing JSON APIs efficiently. This laser focus on doing one thing extremely well is part of what makes FastAPI so performant.</a:t>
            </a:r>
          </a:p>
          <a:p>
            <a:endParaRPr lang="en-PH" dirty="0"/>
          </a:p>
          <a:p>
            <a:r>
              <a:rPr lang="en-PH" dirty="0"/>
              <a:t>Now, let's compare FastAPI and Django directly to see when you might choose one over the other."</a:t>
            </a:r>
          </a:p>
          <a:p>
            <a:endParaRPr lang="en-US" dirty="0"/>
          </a:p>
        </p:txBody>
      </p:sp>
      <p:sp>
        <p:nvSpPr>
          <p:cNvPr id="4" name="Slide Number Placeholder 3"/>
          <p:cNvSpPr>
            <a:spLocks noGrp="1"/>
          </p:cNvSpPr>
          <p:nvPr>
            <p:ph type="sldNum" sz="quarter" idx="5"/>
          </p:nvPr>
        </p:nvSpPr>
        <p:spPr/>
        <p:txBody>
          <a:bodyPr/>
          <a:lstStyle/>
          <a:p>
            <a:fld id="{33266E42-58E1-A046-A1EB-80D4A3B0B7E0}" type="slidenum">
              <a:rPr lang="en-US" smtClean="0"/>
              <a:t>26</a:t>
            </a:fld>
            <a:endParaRPr lang="en-US"/>
          </a:p>
        </p:txBody>
      </p:sp>
    </p:spTree>
    <p:extLst>
      <p:ext uri="{BB962C8B-B14F-4D97-AF65-F5344CB8AC3E}">
        <p14:creationId xmlns:p14="http://schemas.microsoft.com/office/powerpoint/2010/main" val="27352416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dirty="0"/>
              <a:t>"Here's our roadmap for today's presentation. We have quite a bit to cover, but I've structured it to build your understanding step by step."</a:t>
            </a:r>
          </a:p>
          <a:p>
            <a:endParaRPr lang="en-PH" dirty="0"/>
          </a:p>
          <a:p>
            <a:r>
              <a:rPr lang="en-PH" dirty="0"/>
              <a:t>"We'll start with a bit about my background and journey from accounting to software engineering. I believe this will show you that tech careers are accessible even if you don't have a traditional computer science background."</a:t>
            </a:r>
          </a:p>
          <a:p>
            <a:endParaRPr lang="en-PH" dirty="0"/>
          </a:p>
          <a:p>
            <a:r>
              <a:rPr lang="en-PH" dirty="0"/>
              <a:t>"Next, we'll cover some web development basics - how websites actually work behind the scenes. This foundation will help you better understand why frameworks are so useful."</a:t>
            </a:r>
          </a:p>
          <a:p>
            <a:endParaRPr lang="en-PH" dirty="0"/>
          </a:p>
          <a:p>
            <a:r>
              <a:rPr lang="en-PH" dirty="0"/>
              <a:t>"Then we'll explore the Python web framework landscape to see where Django and FastAPI fit in the bigger picture."</a:t>
            </a:r>
          </a:p>
          <a:p>
            <a:endParaRPr lang="en-PH" dirty="0"/>
          </a:p>
          <a:p>
            <a:r>
              <a:rPr lang="en-PH" dirty="0"/>
              <a:t>"The core of our presentation will be deep dives into both Django and FastAPI. For Django, we'll look at its 'batteries-included' approach that gives you everything you need out of the box. For FastAPI, we'll explore its speed and modern design that makes it perfect for building APIs."</a:t>
            </a:r>
          </a:p>
          <a:p>
            <a:endParaRPr lang="en-PH" dirty="0"/>
          </a:p>
          <a:p>
            <a:r>
              <a:rPr lang="en-PH" dirty="0"/>
              <a:t>"One of the highlights will be our live demo comparison where I'll show you the same application built in both frameworks so you can see the differences in action."</a:t>
            </a:r>
          </a:p>
          <a:p>
            <a:endParaRPr lang="en-PH" dirty="0"/>
          </a:p>
          <a:p>
            <a:r>
              <a:rPr lang="en-PH" dirty="0"/>
              <a:t>"We'll also look at career opportunities right here in the Philippines, with real salary ranges and job requirements I've found on JobStreet."</a:t>
            </a:r>
          </a:p>
          <a:p>
            <a:endParaRPr lang="en-PH" dirty="0"/>
          </a:p>
          <a:p>
            <a:r>
              <a:rPr lang="en-PH" dirty="0"/>
              <a:t>"By the end, you'll have enough information to decide which framework might be best for your specific needs, and I'll share resources to help you get started with either one."</a:t>
            </a:r>
          </a:p>
          <a:p>
            <a:endParaRPr lang="en-PH" dirty="0"/>
          </a:p>
          <a:p>
            <a:r>
              <a:rPr lang="en-PH" dirty="0"/>
              <a:t>"Throughout the presentation, feel free to raise your hand if you have questions. I'll also save time at the end for a more extended Q&amp;A session."</a:t>
            </a:r>
          </a:p>
          <a:p>
            <a:endParaRPr lang="en-PH" dirty="0"/>
          </a:p>
          <a:p>
            <a:r>
              <a:rPr lang="en-PH" dirty="0"/>
              <a:t>"Any questions about our agenda before we dive into my background? [Pause for questions] Great, let's continue!"</a:t>
            </a:r>
          </a:p>
        </p:txBody>
      </p:sp>
      <p:sp>
        <p:nvSpPr>
          <p:cNvPr id="4" name="Slide Number Placeholder 3"/>
          <p:cNvSpPr>
            <a:spLocks noGrp="1"/>
          </p:cNvSpPr>
          <p:nvPr>
            <p:ph type="sldNum" sz="quarter" idx="5"/>
          </p:nvPr>
        </p:nvSpPr>
        <p:spPr/>
        <p:txBody>
          <a:bodyPr/>
          <a:lstStyle/>
          <a:p>
            <a:fld id="{33266E42-58E1-A046-A1EB-80D4A3B0B7E0}" type="slidenum">
              <a:rPr lang="en-US" smtClean="0"/>
              <a:t>2</a:t>
            </a:fld>
            <a:endParaRPr lang="en-US"/>
          </a:p>
        </p:txBody>
      </p:sp>
    </p:spTree>
    <p:extLst>
      <p:ext uri="{BB962C8B-B14F-4D97-AF65-F5344CB8AC3E}">
        <p14:creationId xmlns:p14="http://schemas.microsoft.com/office/powerpoint/2010/main" val="38999794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b="1" dirty="0"/>
              <a:t>Pre-Demo Setup</a:t>
            </a:r>
          </a:p>
          <a:p>
            <a:r>
              <a:rPr lang="en-PH" b="1" dirty="0"/>
              <a:t>Terminal Windows:</a:t>
            </a:r>
            <a:endParaRPr lang="en-PH" dirty="0"/>
          </a:p>
          <a:p>
            <a:pPr>
              <a:buFont typeface="Arial" panose="020B0604020202020204" pitchFamily="34" charset="0"/>
              <a:buChar char="•"/>
            </a:pPr>
            <a:r>
              <a:rPr lang="en-PH" dirty="0"/>
              <a:t>Left terminal: Django server running</a:t>
            </a:r>
          </a:p>
          <a:p>
            <a:pPr>
              <a:buFont typeface="Arial" panose="020B0604020202020204" pitchFamily="34" charset="0"/>
              <a:buChar char="•"/>
            </a:pPr>
            <a:r>
              <a:rPr lang="en-PH" dirty="0"/>
              <a:t>Right terminal: FastAPI server running</a:t>
            </a:r>
          </a:p>
          <a:p>
            <a:r>
              <a:rPr lang="en-PH" b="1" dirty="0"/>
              <a:t>Code Editors:</a:t>
            </a:r>
            <a:endParaRPr lang="en-PH" dirty="0"/>
          </a:p>
          <a:p>
            <a:pPr>
              <a:buFont typeface="Arial" panose="020B0604020202020204" pitchFamily="34" charset="0"/>
              <a:buChar char="•"/>
            </a:pPr>
            <a:r>
              <a:rPr lang="en-PH" dirty="0"/>
              <a:t>Left editor: Django project files</a:t>
            </a:r>
          </a:p>
          <a:p>
            <a:pPr>
              <a:buFont typeface="Arial" panose="020B0604020202020204" pitchFamily="34" charset="0"/>
              <a:buChar char="•"/>
            </a:pPr>
            <a:r>
              <a:rPr lang="en-PH" dirty="0"/>
              <a:t>Right editor: FastAPI project files</a:t>
            </a:r>
          </a:p>
          <a:p>
            <a:r>
              <a:rPr lang="en-PH" b="1" dirty="0"/>
              <a:t>Browser Windows:</a:t>
            </a:r>
            <a:endParaRPr lang="en-PH" dirty="0"/>
          </a:p>
          <a:p>
            <a:pPr>
              <a:buFont typeface="Arial" panose="020B0604020202020204" pitchFamily="34" charset="0"/>
              <a:buChar char="•"/>
            </a:pPr>
            <a:r>
              <a:rPr lang="en-PH" dirty="0"/>
              <a:t>Left tab: Django Todo app (</a:t>
            </a:r>
            <a:r>
              <a:rPr lang="en-PH" dirty="0">
                <a:hlinkClick r:id="rId3"/>
              </a:rPr>
              <a:t>http://127.0.0.1:8000/</a:t>
            </a:r>
            <a:r>
              <a:rPr lang="en-PH" dirty="0"/>
              <a:t>)</a:t>
            </a:r>
          </a:p>
          <a:p>
            <a:pPr>
              <a:buFont typeface="Arial" panose="020B0604020202020204" pitchFamily="34" charset="0"/>
              <a:buChar char="•"/>
            </a:pPr>
            <a:r>
              <a:rPr lang="en-PH" dirty="0"/>
              <a:t>Right tab: FastAPI Todo app (</a:t>
            </a:r>
            <a:r>
              <a:rPr lang="en-PH" dirty="0">
                <a:hlinkClick r:id="rId4"/>
              </a:rPr>
              <a:t>http://127.0.0.1:8001/</a:t>
            </a:r>
            <a:r>
              <a:rPr lang="en-PH" dirty="0"/>
              <a:t>)</a:t>
            </a:r>
          </a:p>
          <a:p>
            <a:r>
              <a:rPr lang="en-PH" b="1" dirty="0"/>
              <a:t>Numbered Flow Guide with Script</a:t>
            </a:r>
          </a:p>
          <a:p>
            <a:endParaRPr lang="en-PH" b="1" dirty="0"/>
          </a:p>
          <a:p>
            <a:r>
              <a:rPr lang="en-PH" b="1" dirty="0"/>
              <a:t>1. Introduction (1 minute)</a:t>
            </a:r>
          </a:p>
          <a:p>
            <a:r>
              <a:rPr lang="en-PH" dirty="0"/>
              <a:t>"Now that we've covered the theoretical differences between Django and FastAPI, let's see them in action. I've created the exact same Todo application in both frameworks to demonstrate their different approaches to solving the same problem.</a:t>
            </a:r>
          </a:p>
          <a:p>
            <a:r>
              <a:rPr lang="en-PH" dirty="0"/>
              <a:t>Both apps have identical functionality:</a:t>
            </a:r>
          </a:p>
          <a:p>
            <a:pPr>
              <a:buFont typeface="Arial" panose="020B0604020202020204" pitchFamily="34" charset="0"/>
              <a:buChar char="•"/>
            </a:pPr>
            <a:r>
              <a:rPr lang="en-PH" dirty="0"/>
              <a:t>Adding new </a:t>
            </a:r>
            <a:r>
              <a:rPr lang="en-PH" dirty="0" err="1"/>
              <a:t>todo</a:t>
            </a:r>
            <a:r>
              <a:rPr lang="en-PH" dirty="0"/>
              <a:t> items</a:t>
            </a:r>
          </a:p>
          <a:p>
            <a:pPr>
              <a:buFont typeface="Arial" panose="020B0604020202020204" pitchFamily="34" charset="0"/>
              <a:buChar char="•"/>
            </a:pPr>
            <a:r>
              <a:rPr lang="en-PH" dirty="0"/>
              <a:t>Toggling items as complete or incomplete</a:t>
            </a:r>
          </a:p>
          <a:p>
            <a:pPr>
              <a:buFont typeface="Arial" panose="020B0604020202020204" pitchFamily="34" charset="0"/>
              <a:buChar char="•"/>
            </a:pPr>
            <a:r>
              <a:rPr lang="en-PH" dirty="0"/>
              <a:t>Deleting items</a:t>
            </a:r>
          </a:p>
          <a:p>
            <a:r>
              <a:rPr lang="en-PH" dirty="0"/>
              <a:t>I've intentionally kept the implementation simple with in-memory storage instead of a database so we can focus on the framework differences rather than database connectivity."</a:t>
            </a:r>
          </a:p>
          <a:p>
            <a:endParaRPr lang="en-PH" b="1" dirty="0"/>
          </a:p>
          <a:p>
            <a:r>
              <a:rPr lang="en-PH" b="1" dirty="0"/>
              <a:t>2. Project Structure (2 minutes)</a:t>
            </a:r>
          </a:p>
          <a:p>
            <a:r>
              <a:rPr lang="en-PH" dirty="0"/>
              <a:t>"First, let's look at how each project is structured.</a:t>
            </a:r>
          </a:p>
          <a:p>
            <a:r>
              <a:rPr lang="en-PH" dirty="0"/>
              <a:t>Django follows a project/app structure. The project is '</a:t>
            </a:r>
            <a:r>
              <a:rPr lang="en-PH" dirty="0" err="1"/>
              <a:t>django_todo</a:t>
            </a:r>
            <a:r>
              <a:rPr lang="en-PH" dirty="0"/>
              <a:t>' and it contains an app called '</a:t>
            </a:r>
            <a:r>
              <a:rPr lang="en-PH" dirty="0" err="1"/>
              <a:t>todos</a:t>
            </a:r>
            <a:r>
              <a:rPr lang="en-PH" dirty="0"/>
              <a:t>'. This separation allows you to reuse apps across different projects. Each app has its specific responsibilities like models for data, views for logic, and </a:t>
            </a:r>
            <a:r>
              <a:rPr lang="en-PH" dirty="0" err="1"/>
              <a:t>urls</a:t>
            </a:r>
            <a:r>
              <a:rPr lang="en-PH" dirty="0"/>
              <a:t> for routing. Notice how Django separates these concerns into different files.</a:t>
            </a:r>
          </a:p>
          <a:p>
            <a:r>
              <a:rPr lang="en-PH" dirty="0"/>
              <a:t>In contrast, FastAPI has a much flatter structure. Everything is defined in the </a:t>
            </a:r>
            <a:r>
              <a:rPr lang="en-PH" dirty="0" err="1"/>
              <a:t>main.py</a:t>
            </a:r>
            <a:r>
              <a:rPr lang="en-PH" dirty="0"/>
              <a:t> file – routes, handlers, and business logic. Templates are still in a separate folder, but the overall structure is significantly simpler."</a:t>
            </a:r>
          </a:p>
          <a:p>
            <a:endParaRPr lang="en-PH" b="1" dirty="0"/>
          </a:p>
          <a:p>
            <a:r>
              <a:rPr lang="en-PH" b="1" dirty="0"/>
              <a:t>3. Routing (2 minutes)</a:t>
            </a:r>
          </a:p>
          <a:p>
            <a:r>
              <a:rPr lang="en-PH" dirty="0"/>
              <a:t>"Let's compare how each framework handles URL routing.</a:t>
            </a:r>
          </a:p>
          <a:p>
            <a:r>
              <a:rPr lang="en-PH" dirty="0"/>
              <a:t>Django uses a URL dispatcher with separate URL configuration files. The main project </a:t>
            </a:r>
            <a:r>
              <a:rPr lang="en-PH" dirty="0" err="1"/>
              <a:t>urls.py</a:t>
            </a:r>
            <a:r>
              <a:rPr lang="en-PH" dirty="0"/>
              <a:t> includes the app's </a:t>
            </a:r>
            <a:r>
              <a:rPr lang="en-PH" dirty="0" err="1"/>
              <a:t>urls.py</a:t>
            </a:r>
            <a:r>
              <a:rPr lang="en-PH" dirty="0"/>
              <a:t>. Routes are defined as patterns that map to view functions.</a:t>
            </a:r>
          </a:p>
          <a:p>
            <a:r>
              <a:rPr lang="en-PH" dirty="0"/>
              <a:t>FastAPI uses decorators to define routes directly on the handler functions. Notice how the HTTP method is part of the decorator (@</a:t>
            </a:r>
            <a:r>
              <a:rPr lang="en-PH" dirty="0" err="1"/>
              <a:t>app.get</a:t>
            </a:r>
            <a:r>
              <a:rPr lang="en-PH" dirty="0"/>
              <a:t>, @</a:t>
            </a:r>
            <a:r>
              <a:rPr lang="en-PH" dirty="0" err="1"/>
              <a:t>app.post</a:t>
            </a:r>
            <a:r>
              <a:rPr lang="en-PH" dirty="0"/>
              <a:t>), and how path parameters are defined right in the path string. FastAPI also supports modern Python features like type hints and async functions."</a:t>
            </a:r>
          </a:p>
          <a:p>
            <a:endParaRPr lang="en-PH" b="1" dirty="0"/>
          </a:p>
          <a:p>
            <a:r>
              <a:rPr lang="en-PH" b="1" dirty="0"/>
              <a:t>4. Request Handling (3 minutes)</a:t>
            </a:r>
          </a:p>
          <a:p>
            <a:r>
              <a:rPr lang="en-PH" dirty="0"/>
              <a:t>"Now, let's see how each framework handles incoming requests.</a:t>
            </a:r>
          </a:p>
          <a:p>
            <a:r>
              <a:rPr lang="en-PH" dirty="0"/>
              <a:t>Django views typically handle multiple actions in one function. This view is processing all three actions (add, toggle, delete) by checking the POST data. Django provides the request object that contains form data, session information, and more.</a:t>
            </a:r>
          </a:p>
          <a:p>
            <a:r>
              <a:rPr lang="en-PH" dirty="0"/>
              <a:t>FastAPI separates concerns by having individual handler functions for each action. Notice how FastAPI uses type hints for automatic validation. If someone tries to pass an invalid parameter type, FastAPI will automatically return an error."</a:t>
            </a:r>
          </a:p>
          <a:p>
            <a:endParaRPr lang="en-PH" b="1" dirty="0"/>
          </a:p>
          <a:p>
            <a:r>
              <a:rPr lang="en-PH" b="1" dirty="0"/>
              <a:t>5. Templates (2 minutes)</a:t>
            </a:r>
          </a:p>
          <a:p>
            <a:r>
              <a:rPr lang="en-PH" dirty="0"/>
              <a:t>"Both frameworks use HTML templates, but with slightly different approaches.</a:t>
            </a:r>
          </a:p>
          <a:p>
            <a:r>
              <a:rPr lang="en-PH" dirty="0"/>
              <a:t>Django has its own template language with special tags and filters. Notice the {% </a:t>
            </a:r>
            <a:r>
              <a:rPr lang="en-PH" dirty="0" err="1"/>
              <a:t>csrf_token</a:t>
            </a:r>
            <a:r>
              <a:rPr lang="en-PH" dirty="0"/>
              <a:t> %} which provides security against cross-site request forgery attacks, and the {% </a:t>
            </a:r>
            <a:r>
              <a:rPr lang="en-PH" dirty="0" err="1"/>
              <a:t>url</a:t>
            </a:r>
            <a:r>
              <a:rPr lang="en-PH" dirty="0"/>
              <a:t> '</a:t>
            </a:r>
            <a:r>
              <a:rPr lang="en-PH" dirty="0" err="1"/>
              <a:t>todo_list</a:t>
            </a:r>
            <a:r>
              <a:rPr lang="en-PH" dirty="0"/>
              <a:t>' %} tag that generates a URL based on the route name.</a:t>
            </a:r>
          </a:p>
          <a:p>
            <a:r>
              <a:rPr lang="en-PH" dirty="0"/>
              <a:t>FastAPI uses Jinja2 templates which are similar but slightly different from Django's template language. Notice there's no CSRF token (you would need to add that manually), and URLs are hardcoded rather than generated from names."</a:t>
            </a:r>
          </a:p>
          <a:p>
            <a:endParaRPr lang="en-PH" b="1" dirty="0"/>
          </a:p>
          <a:p>
            <a:r>
              <a:rPr lang="en-PH" b="1" dirty="0"/>
              <a:t>6. Live Demo (3 minutes)</a:t>
            </a:r>
          </a:p>
          <a:p>
            <a:r>
              <a:rPr lang="en-PH" dirty="0"/>
              <a:t>"Now let's see both applications in action. I'll perform the same operations in both apps so you can see that they function identically despite the different implementations.</a:t>
            </a:r>
          </a:p>
          <a:p>
            <a:r>
              <a:rPr lang="en-PH" dirty="0"/>
              <a:t>Here are our two identical-looking Todo apps - Django on the left, FastAPI on the right.</a:t>
            </a:r>
          </a:p>
          <a:p>
            <a:r>
              <a:rPr lang="en-PH" dirty="0"/>
              <a:t>I'll add a task to learn Django in the first app, and a task to learn FastAPI in the second app. Both apps handle the form submission, create a new </a:t>
            </a:r>
            <a:r>
              <a:rPr lang="en-PH" dirty="0" err="1"/>
              <a:t>todo</a:t>
            </a:r>
            <a:r>
              <a:rPr lang="en-PH" dirty="0"/>
              <a:t> item, and redirect back to the list view.</a:t>
            </a:r>
          </a:p>
          <a:p>
            <a:r>
              <a:rPr lang="en-PH" dirty="0"/>
              <a:t>Now I'll mark a task as complete in both apps. See how both update the completion status and change the visual appearance of the completed item.</a:t>
            </a:r>
          </a:p>
          <a:p>
            <a:r>
              <a:rPr lang="en-PH" dirty="0"/>
              <a:t>Finally, I'll delete an item from each list. Both apps remove the item without a full page reload."</a:t>
            </a:r>
          </a:p>
          <a:p>
            <a:endParaRPr lang="en-PH" b="1" dirty="0"/>
          </a:p>
          <a:p>
            <a:r>
              <a:rPr lang="en-PH" b="1" dirty="0"/>
              <a:t>7. Framework-Specific Features (3 minutes)</a:t>
            </a:r>
          </a:p>
          <a:p>
            <a:r>
              <a:rPr lang="en-PH" dirty="0"/>
              <a:t>"Now let's look at some unique features that differentiate these frameworks.</a:t>
            </a:r>
          </a:p>
          <a:p>
            <a:r>
              <a:rPr lang="en-PH" dirty="0"/>
              <a:t>Django comes with this powerful administrative interface built-in. With just a few lines of code, you get a complete CRUD interface for your data models. This is something FastAPI doesn't offer out of the box.</a:t>
            </a:r>
          </a:p>
          <a:p>
            <a:r>
              <a:rPr lang="en-PH" dirty="0"/>
              <a:t>FastAPI automatically generates interactive API documentation. You can see all your endpoints, test them directly from the browser, and view the expected parameter types. This is incredibly useful for API development.</a:t>
            </a:r>
          </a:p>
          <a:p>
            <a:r>
              <a:rPr lang="en-PH" dirty="0"/>
              <a:t>While we can't do a full benchmark now, it's worth noting that FastAPI is generally faster for API responses due to its async support and optimized routing. However, Django provides more built-in </a:t>
            </a:r>
          </a:p>
          <a:p>
            <a:r>
              <a:rPr lang="en-PH" dirty="0"/>
              <a:t>features that would take time to implement in FastAPI."</a:t>
            </a:r>
          </a:p>
          <a:p>
            <a:endParaRPr lang="en-PH" b="1" dirty="0"/>
          </a:p>
          <a:p>
            <a:r>
              <a:rPr lang="en-PH" b="1" dirty="0"/>
              <a:t>8. Conclusion (1 minute)</a:t>
            </a:r>
          </a:p>
          <a:p>
            <a:r>
              <a:rPr lang="en-PH" dirty="0"/>
              <a:t>"As you can see, both frameworks can achieve the same end result, but they take different approaches:</a:t>
            </a:r>
          </a:p>
          <a:p>
            <a:pPr>
              <a:buFont typeface="Arial" panose="020B0604020202020204" pitchFamily="34" charset="0"/>
              <a:buChar char="•"/>
            </a:pPr>
            <a:r>
              <a:rPr lang="en-PH" dirty="0"/>
              <a:t>Django is comprehensive, including everything you need for a full-featured web application</a:t>
            </a:r>
          </a:p>
          <a:p>
            <a:pPr>
              <a:buFont typeface="Arial" panose="020B0604020202020204" pitchFamily="34" charset="0"/>
              <a:buChar char="•"/>
            </a:pPr>
            <a:r>
              <a:rPr lang="en-PH" dirty="0"/>
              <a:t>FastAPI is specialized, focusing on high-performance APIs with modern Python features</a:t>
            </a:r>
          </a:p>
          <a:p>
            <a:r>
              <a:rPr lang="en-PH" dirty="0"/>
              <a:t>For beginners, Django might be easier to start with because it makes many decisions for you. However, FastAPI provides more flexibility and is excellent for API-focused projects.</a:t>
            </a:r>
          </a:p>
          <a:p>
            <a:r>
              <a:rPr lang="en-PH" dirty="0"/>
              <a:t>The best choice depends on your project's needs:</a:t>
            </a:r>
          </a:p>
          <a:p>
            <a:pPr>
              <a:buFont typeface="Arial" panose="020B0604020202020204" pitchFamily="34" charset="0"/>
              <a:buChar char="•"/>
            </a:pPr>
            <a:r>
              <a:rPr lang="en-PH" dirty="0"/>
              <a:t>Building a content site, CMS, or admin-heavy application? Django shines here.</a:t>
            </a:r>
          </a:p>
          <a:p>
            <a:pPr>
              <a:buFont typeface="Arial" panose="020B0604020202020204" pitchFamily="34" charset="0"/>
              <a:buChar char="•"/>
            </a:pPr>
            <a:r>
              <a:rPr lang="en-PH" dirty="0"/>
              <a:t>Building an API, microservice, or high-performance backend? FastAPI would be better.</a:t>
            </a:r>
          </a:p>
          <a:p>
            <a:r>
              <a:rPr lang="en-PH" dirty="0"/>
              <a:t>Remember, understanding the concepts is more important than the specific framework. Once you understand web fundamentals, moving between frameworks becomes much easier."</a:t>
            </a:r>
          </a:p>
          <a:p>
            <a:endParaRPr lang="en-US" dirty="0"/>
          </a:p>
        </p:txBody>
      </p:sp>
      <p:sp>
        <p:nvSpPr>
          <p:cNvPr id="4" name="Slide Number Placeholder 3"/>
          <p:cNvSpPr>
            <a:spLocks noGrp="1"/>
          </p:cNvSpPr>
          <p:nvPr>
            <p:ph type="sldNum" sz="quarter" idx="5"/>
          </p:nvPr>
        </p:nvSpPr>
        <p:spPr/>
        <p:txBody>
          <a:bodyPr/>
          <a:lstStyle/>
          <a:p>
            <a:fld id="{33266E42-58E1-A046-A1EB-80D4A3B0B7E0}" type="slidenum">
              <a:rPr lang="en-US" smtClean="0"/>
              <a:t>27</a:t>
            </a:fld>
            <a:endParaRPr lang="en-US"/>
          </a:p>
        </p:txBody>
      </p:sp>
    </p:spTree>
    <p:extLst>
      <p:ext uri="{BB962C8B-B14F-4D97-AF65-F5344CB8AC3E}">
        <p14:creationId xmlns:p14="http://schemas.microsoft.com/office/powerpoint/2010/main" val="11124657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266E42-58E1-A046-A1EB-80D4A3B0B7E0}" type="slidenum">
              <a:rPr lang="en-US" smtClean="0"/>
              <a:t>28</a:t>
            </a:fld>
            <a:endParaRPr lang="en-US"/>
          </a:p>
        </p:txBody>
      </p:sp>
    </p:spTree>
    <p:extLst>
      <p:ext uri="{BB962C8B-B14F-4D97-AF65-F5344CB8AC3E}">
        <p14:creationId xmlns:p14="http://schemas.microsoft.com/office/powerpoint/2010/main" val="27112526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dirty="0"/>
              <a:t>Now that we've seen both frameworks in action, let's look at the career opportunities they can open up for you. Python web developers are in high demand in the Philippines, with competitive salaries across experience levels.</a:t>
            </a:r>
          </a:p>
          <a:p>
            <a:endParaRPr lang="en-PH" dirty="0"/>
          </a:p>
          <a:p>
            <a:r>
              <a:rPr lang="en-PH" dirty="0"/>
              <a:t>Looking at the job listings I've collected, we can see some real salary examples in the current market. Entry-level positions at companies like ASG Platform start around ₱32,000 to ₱35,000 per month. Mid-level AI development roles offer about ₱35,000 to ₱50,000, while experienced full-stack developers working with Django and React can earn ₱50,000 to ₱80,000 per month. For senior specialists, there are opportunities exceeding ₱120,000 monthly.</a:t>
            </a:r>
          </a:p>
          <a:p>
            <a:endParaRPr lang="en-PH" dirty="0"/>
          </a:p>
          <a:p>
            <a:r>
              <a:rPr lang="en-PH" dirty="0"/>
              <a:t>There's some specialization in the job market: Django is particularly popular for enterprise applications, e-commerce, and content management systems, while FastAPI is frequently requested for AI/ML applications and high-performance APIs. Regardless of which framework you focus on, skills in PostgreSQL, Docker, Git, and frontend technologies like React are consistently in demand.</a:t>
            </a:r>
          </a:p>
          <a:p>
            <a:endParaRPr lang="en-US" dirty="0"/>
          </a:p>
        </p:txBody>
      </p:sp>
      <p:sp>
        <p:nvSpPr>
          <p:cNvPr id="4" name="Slide Number Placeholder 3"/>
          <p:cNvSpPr>
            <a:spLocks noGrp="1"/>
          </p:cNvSpPr>
          <p:nvPr>
            <p:ph type="sldNum" sz="quarter" idx="5"/>
          </p:nvPr>
        </p:nvSpPr>
        <p:spPr/>
        <p:txBody>
          <a:bodyPr/>
          <a:lstStyle/>
          <a:p>
            <a:fld id="{33266E42-58E1-A046-A1EB-80D4A3B0B7E0}" type="slidenum">
              <a:rPr lang="en-US" smtClean="0"/>
              <a:t>29</a:t>
            </a:fld>
            <a:endParaRPr lang="en-US"/>
          </a:p>
        </p:txBody>
      </p:sp>
    </p:spTree>
    <p:extLst>
      <p:ext uri="{BB962C8B-B14F-4D97-AF65-F5344CB8AC3E}">
        <p14:creationId xmlns:p14="http://schemas.microsoft.com/office/powerpoint/2010/main" val="37506517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266E42-58E1-A046-A1EB-80D4A3B0B7E0}" type="slidenum">
              <a:rPr lang="en-US" smtClean="0"/>
              <a:t>30</a:t>
            </a:fld>
            <a:endParaRPr lang="en-US"/>
          </a:p>
        </p:txBody>
      </p:sp>
    </p:spTree>
    <p:extLst>
      <p:ext uri="{BB962C8B-B14F-4D97-AF65-F5344CB8AC3E}">
        <p14:creationId xmlns:p14="http://schemas.microsoft.com/office/powerpoint/2010/main" val="42377196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dirty="0"/>
              <a:t>All the job market data I've presented comes from actual job listings currently available on JobStreet. These positions range from entry-level opportunities for fresh graduates to specialized roles requiring several years of experience.</a:t>
            </a:r>
          </a:p>
          <a:p>
            <a:endParaRPr lang="en-PH" dirty="0"/>
          </a:p>
          <a:p>
            <a:r>
              <a:rPr lang="en-PH" dirty="0"/>
              <a:t>For Django developers, there are opportunities like the Full-Stack position at Roko Home Services combining Django with React, and the Full Stack Engineer role at CITCO International.</a:t>
            </a:r>
          </a:p>
          <a:p>
            <a:endParaRPr lang="en-PH" dirty="0"/>
          </a:p>
          <a:p>
            <a:r>
              <a:rPr lang="en-PH" dirty="0"/>
              <a:t>If you're just starting out, companies like Amdocs Philippines have programs specifically for fresh graduates, while ASG Platform offers a 2-year residency program that includes training while earning.</a:t>
            </a:r>
          </a:p>
          <a:p>
            <a:endParaRPr lang="en-PH" dirty="0"/>
          </a:p>
          <a:p>
            <a:r>
              <a:rPr lang="en-PH" dirty="0"/>
              <a:t>For those interested in AI development, companies like Offshore Outsource Operations are hiring developers with Python framework experience.</a:t>
            </a:r>
          </a:p>
          <a:p>
            <a:endParaRPr lang="en-PH" dirty="0"/>
          </a:p>
          <a:p>
            <a:r>
              <a:rPr lang="en-PH" dirty="0"/>
              <a:t>My salary data comes from these listings as well as </a:t>
            </a:r>
            <a:r>
              <a:rPr lang="en-PH" dirty="0" err="1"/>
              <a:t>JobStreet's</a:t>
            </a:r>
            <a:r>
              <a:rPr lang="en-PH" dirty="0"/>
              <a:t> salary range filter showing FastAPI positions offering ₱120,000+ monthly.</a:t>
            </a:r>
          </a:p>
          <a:p>
            <a:endParaRPr lang="en-PH" dirty="0"/>
          </a:p>
          <a:p>
            <a:r>
              <a:rPr lang="en-PH" dirty="0"/>
              <a:t>I encourage you to explore these opportunities on job platforms to get a better understanding of current market requirements and compensation.</a:t>
            </a:r>
          </a:p>
          <a:p>
            <a:endParaRPr lang="en-US" dirty="0"/>
          </a:p>
        </p:txBody>
      </p:sp>
      <p:sp>
        <p:nvSpPr>
          <p:cNvPr id="4" name="Slide Number Placeholder 3"/>
          <p:cNvSpPr>
            <a:spLocks noGrp="1"/>
          </p:cNvSpPr>
          <p:nvPr>
            <p:ph type="sldNum" sz="quarter" idx="5"/>
          </p:nvPr>
        </p:nvSpPr>
        <p:spPr/>
        <p:txBody>
          <a:bodyPr/>
          <a:lstStyle/>
          <a:p>
            <a:fld id="{33266E42-58E1-A046-A1EB-80D4A3B0B7E0}" type="slidenum">
              <a:rPr lang="en-US" smtClean="0"/>
              <a:t>31</a:t>
            </a:fld>
            <a:endParaRPr lang="en-US"/>
          </a:p>
        </p:txBody>
      </p:sp>
    </p:spTree>
    <p:extLst>
      <p:ext uri="{BB962C8B-B14F-4D97-AF65-F5344CB8AC3E}">
        <p14:creationId xmlns:p14="http://schemas.microsoft.com/office/powerpoint/2010/main" val="41365298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dirty="0"/>
              <a:t>Let's talk about which framework you should choose. Both Django and FastAPI are excellent options, but they excel in different situations.</a:t>
            </a:r>
          </a:p>
          <a:p>
            <a:endParaRPr lang="en-PH" dirty="0"/>
          </a:p>
          <a:p>
            <a:r>
              <a:rPr lang="en-PH" dirty="0"/>
              <a:t>Choose Django when you're building a complete website that needs user accounts, admin panels, and lots of features working together. Django is like getting a fully furnished house - everything you need is already included! It's perfect for content-heavy sites like blogs, online stores, or social media platforms.</a:t>
            </a:r>
          </a:p>
          <a:p>
            <a:endParaRPr lang="en-PH" dirty="0"/>
          </a:p>
          <a:p>
            <a:r>
              <a:rPr lang="en-PH" dirty="0"/>
              <a:t>On the other hand, choose FastAPI when you're primarily building an API for mobile apps or modern JavaScript frameworks. FastAPI is incredibly fast and automatically generates documentation for your API. It's like building a custom tiny home - minimalist, modern, and highly efficient.</a:t>
            </a:r>
          </a:p>
          <a:p>
            <a:endParaRPr lang="en-US" dirty="0"/>
          </a:p>
        </p:txBody>
      </p:sp>
      <p:sp>
        <p:nvSpPr>
          <p:cNvPr id="4" name="Slide Number Placeholder 3"/>
          <p:cNvSpPr>
            <a:spLocks noGrp="1"/>
          </p:cNvSpPr>
          <p:nvPr>
            <p:ph type="sldNum" sz="quarter" idx="5"/>
          </p:nvPr>
        </p:nvSpPr>
        <p:spPr/>
        <p:txBody>
          <a:bodyPr/>
          <a:lstStyle/>
          <a:p>
            <a:fld id="{33266E42-58E1-A046-A1EB-80D4A3B0B7E0}" type="slidenum">
              <a:rPr lang="en-US" smtClean="0"/>
              <a:t>33</a:t>
            </a:fld>
            <a:endParaRPr lang="en-US"/>
          </a:p>
        </p:txBody>
      </p:sp>
    </p:spTree>
    <p:extLst>
      <p:ext uri="{BB962C8B-B14F-4D97-AF65-F5344CB8AC3E}">
        <p14:creationId xmlns:p14="http://schemas.microsoft.com/office/powerpoint/2010/main" val="29269578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A273B5-EF41-BEC2-C7FD-1E63A8F7D8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CB009B-3E1B-BF90-ABB8-5646C13344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3E68B55-0825-E9E5-F1DD-CF931ACE1B1D}"/>
              </a:ext>
            </a:extLst>
          </p:cNvPr>
          <p:cNvSpPr>
            <a:spLocks noGrp="1"/>
          </p:cNvSpPr>
          <p:nvPr>
            <p:ph type="body" idx="1"/>
          </p:nvPr>
        </p:nvSpPr>
        <p:spPr/>
        <p:txBody>
          <a:bodyPr/>
          <a:lstStyle/>
          <a:p>
            <a:r>
              <a:rPr lang="en-PH" dirty="0"/>
              <a:t>If you're brand new to web development, Django might be easier to start with because it gives you more structure and has tons of tutorials available online. If you're interested in AI or data science, FastAPI might be more relevant since it's commonly used to create APIs for machine learning models.</a:t>
            </a:r>
          </a:p>
          <a:p>
            <a:endParaRPr lang="en-PH" dirty="0"/>
          </a:p>
          <a:p>
            <a:r>
              <a:rPr lang="en-PH" dirty="0"/>
              <a:t>Here's the good news: both frameworks are in high demand in the Philippines, as we saw in the previous section. Even better, once you learn one Python web framework, picking up the other becomes much easier because many concepts transfer between them.</a:t>
            </a:r>
          </a:p>
          <a:p>
            <a:endParaRPr lang="en-PH" dirty="0"/>
          </a:p>
          <a:p>
            <a:r>
              <a:rPr lang="en-PH" dirty="0"/>
              <a:t>Remember, this doesn't have to be an either/or decision - many professional developers know both frameworks and use them for different types of projects.</a:t>
            </a:r>
          </a:p>
          <a:p>
            <a:endParaRPr lang="en-PH" dirty="0"/>
          </a:p>
          <a:p>
            <a:r>
              <a:rPr lang="en-PH" dirty="0"/>
              <a:t>The most important advice I can give you is to just start building something! You'll learn so much more by creating a simple project than by spending too long deciding which framework to use first. Pick one that seems interesting to you and dive in!</a:t>
            </a:r>
          </a:p>
        </p:txBody>
      </p:sp>
      <p:sp>
        <p:nvSpPr>
          <p:cNvPr id="4" name="Slide Number Placeholder 3">
            <a:extLst>
              <a:ext uri="{FF2B5EF4-FFF2-40B4-BE49-F238E27FC236}">
                <a16:creationId xmlns:a16="http://schemas.microsoft.com/office/drawing/2014/main" id="{5ADD42A8-1945-C1D4-3013-625CF4EBC6A2}"/>
              </a:ext>
            </a:extLst>
          </p:cNvPr>
          <p:cNvSpPr>
            <a:spLocks noGrp="1"/>
          </p:cNvSpPr>
          <p:nvPr>
            <p:ph type="sldNum" sz="quarter" idx="5"/>
          </p:nvPr>
        </p:nvSpPr>
        <p:spPr/>
        <p:txBody>
          <a:bodyPr/>
          <a:lstStyle/>
          <a:p>
            <a:fld id="{33266E42-58E1-A046-A1EB-80D4A3B0B7E0}" type="slidenum">
              <a:rPr lang="en-US" smtClean="0"/>
              <a:t>34</a:t>
            </a:fld>
            <a:endParaRPr lang="en-US"/>
          </a:p>
        </p:txBody>
      </p:sp>
    </p:spTree>
    <p:extLst>
      <p:ext uri="{BB962C8B-B14F-4D97-AF65-F5344CB8AC3E}">
        <p14:creationId xmlns:p14="http://schemas.microsoft.com/office/powerpoint/2010/main" val="312764158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dirty="0"/>
              <a:t>Before we wrap up and move to Q&amp;A, I want to leave you with some resources to continue your learning journey.</a:t>
            </a:r>
          </a:p>
          <a:p>
            <a:endParaRPr lang="en-PH" dirty="0"/>
          </a:p>
          <a:p>
            <a:r>
              <a:rPr lang="en-PH" dirty="0"/>
              <a:t>Both frameworks have excellent official documentation. Django's docs are comprehensive and well-organized, while </a:t>
            </a:r>
            <a:r>
              <a:rPr lang="en-PH" dirty="0" err="1"/>
              <a:t>FastAPI's</a:t>
            </a:r>
            <a:r>
              <a:rPr lang="en-PH" dirty="0"/>
              <a:t> documentation is interactive and includes lots of code examples.</a:t>
            </a:r>
          </a:p>
          <a:p>
            <a:endParaRPr lang="en-PH" dirty="0"/>
          </a:p>
          <a:p>
            <a:r>
              <a:rPr lang="en-PH" dirty="0"/>
              <a:t>For beginners, I highly recommend the Django Girls Tutorial, which is designed specifically for newcomers to programming. The Mozilla Django Tutorial is also excellent and takes you through building a complete library management system. For FastAPI, the official interactive documentation is surprisingly beginner-friendly, and </a:t>
            </a:r>
            <a:r>
              <a:rPr lang="en-PH" dirty="0" err="1"/>
              <a:t>TestDriven.io</a:t>
            </a:r>
            <a:r>
              <a:rPr lang="en-PH" dirty="0"/>
              <a:t> offers some great tutorials as well.</a:t>
            </a:r>
          </a:p>
          <a:p>
            <a:endParaRPr lang="en-PH" dirty="0"/>
          </a:p>
          <a:p>
            <a:r>
              <a:rPr lang="en-PH" dirty="0"/>
              <a:t>I want to especially highlight </a:t>
            </a:r>
            <a:r>
              <a:rPr lang="en-PH" dirty="0" err="1"/>
              <a:t>freeCodeCamp's</a:t>
            </a:r>
            <a:r>
              <a:rPr lang="en-PH" dirty="0"/>
              <a:t> Full Stack Developer Certification. This is an incredible, completely free resource that I personally completed in May 2020, which directly helped me land my first junior software engineer role at PDAX just seven months later. If you start now while still in college, you'll have a significant advantage when applying for entry-level positions after graduation. The curriculum covers everything from HTML and CSS to JavaScript, React, Node.js, and database technologies - skills that complement what you'll learn with Django or FastAPI.</a:t>
            </a:r>
          </a:p>
          <a:p>
            <a:endParaRPr lang="en-PH" dirty="0"/>
          </a:p>
          <a:p>
            <a:r>
              <a:rPr lang="en-PH" dirty="0"/>
              <a:t>When you're ready to practice, start with simple projects like the Todo app we demonstrated today. A personal blog is another great project for Django, while a simple API for a mobile app is perfect for practicing FastAPI.</a:t>
            </a:r>
          </a:p>
          <a:p>
            <a:endParaRPr lang="en-PH" dirty="0"/>
          </a:p>
          <a:p>
            <a:r>
              <a:rPr lang="en-PH" dirty="0"/>
              <a:t>All the code from today's demos is available in the GitHub repository linked on this slide. You'll find both the Django and FastAPI implementations of the Todo app, along with setup instructions to run them locally.</a:t>
            </a:r>
          </a:p>
          <a:p>
            <a:endParaRPr lang="en-PH" dirty="0"/>
          </a:p>
          <a:p>
            <a:r>
              <a:rPr lang="en-PH" dirty="0"/>
              <a:t>Remember, the key to learning programming is practice. Don't worry about building something perfect - focus on building something that works, then improve it as you learn more. Feel free to reach out if you have questions as you start your web development journey!</a:t>
            </a:r>
          </a:p>
          <a:p>
            <a:endParaRPr lang="en-US" dirty="0"/>
          </a:p>
        </p:txBody>
      </p:sp>
      <p:sp>
        <p:nvSpPr>
          <p:cNvPr id="4" name="Slide Number Placeholder 3"/>
          <p:cNvSpPr>
            <a:spLocks noGrp="1"/>
          </p:cNvSpPr>
          <p:nvPr>
            <p:ph type="sldNum" sz="quarter" idx="5"/>
          </p:nvPr>
        </p:nvSpPr>
        <p:spPr/>
        <p:txBody>
          <a:bodyPr/>
          <a:lstStyle/>
          <a:p>
            <a:fld id="{33266E42-58E1-A046-A1EB-80D4A3B0B7E0}" type="slidenum">
              <a:rPr lang="en-US" smtClean="0"/>
              <a:t>36</a:t>
            </a:fld>
            <a:endParaRPr lang="en-US"/>
          </a:p>
        </p:txBody>
      </p:sp>
    </p:spTree>
    <p:extLst>
      <p:ext uri="{BB962C8B-B14F-4D97-AF65-F5344CB8AC3E}">
        <p14:creationId xmlns:p14="http://schemas.microsoft.com/office/powerpoint/2010/main" val="40304978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266E42-58E1-A046-A1EB-80D4A3B0B7E0}" type="slidenum">
              <a:rPr lang="en-US" smtClean="0"/>
              <a:t>3</a:t>
            </a:fld>
            <a:endParaRPr lang="en-US"/>
          </a:p>
        </p:txBody>
      </p:sp>
    </p:spTree>
    <p:extLst>
      <p:ext uri="{BB962C8B-B14F-4D97-AF65-F5344CB8AC3E}">
        <p14:creationId xmlns:p14="http://schemas.microsoft.com/office/powerpoint/2010/main" val="11767629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dirty="0"/>
              <a:t>"Before we dive into the technical details of Django and FastAPI, I'd like to share a bit about my background because it might surprise you. Like many of you, I didn't start my career in computer science or software engineering."</a:t>
            </a:r>
          </a:p>
          <a:p>
            <a:endParaRPr lang="en-PH" dirty="0"/>
          </a:p>
          <a:p>
            <a:r>
              <a:rPr lang="en-PH" dirty="0"/>
              <a:t>"I graduated with a BS in Accountancy from Laguna University in 2012 and started my career in the finance sector at JPMorgan Chase. There, I worked on financial reporting for BlackRock funds and was part of the trades team for alternative investments bank loans. This experience gave me valuable insights into financial systems and processes."</a:t>
            </a:r>
          </a:p>
          <a:p>
            <a:endParaRPr lang="en-PH" dirty="0"/>
          </a:p>
          <a:p>
            <a:r>
              <a:rPr lang="en-PH" dirty="0"/>
              <a:t>"My journey into programming wasn't traditional. I moved into financial software support at SS&amp;C Advent, where I got to see how financial technology systems work from the inside. This hands-on experience with enterprise software sparked my curiosity about how these systems were built."</a:t>
            </a:r>
          </a:p>
          <a:p>
            <a:endParaRPr lang="en-PH" dirty="0"/>
          </a:p>
          <a:p>
            <a:r>
              <a:rPr lang="en-PH" dirty="0"/>
              <a:t>"From there, I became a Technical Support Engineer </a:t>
            </a:r>
            <a:r>
              <a:rPr lang="en-PH"/>
              <a:t>at Oracle NetSuite</a:t>
            </a:r>
            <a:r>
              <a:rPr lang="en-PH" dirty="0"/>
              <a:t>, diving deeper into the technical side of business software. This role became my bridge into actual software development, showing me that understanding business problems is just as important as knowing how to code."</a:t>
            </a:r>
          </a:p>
          <a:p>
            <a:endParaRPr lang="en-PH" dirty="0"/>
          </a:p>
          <a:p>
            <a:r>
              <a:rPr lang="en-PH" dirty="0"/>
              <a:t>"I then made the full transition to software engineering at PDAX, where I worked on cash in/cash out payment systems for their cryptocurrency exchange. This was my first opportunity to build critical financial infrastructure from the ground up."</a:t>
            </a:r>
          </a:p>
          <a:p>
            <a:endParaRPr lang="en-PH" dirty="0"/>
          </a:p>
          <a:p>
            <a:r>
              <a:rPr lang="en-PH" dirty="0"/>
              <a:t>"Most recently, I've been a Mid Software Engineer at </a:t>
            </a:r>
            <a:r>
              <a:rPr lang="en-PH" dirty="0" err="1"/>
              <a:t>LawAdvisor</a:t>
            </a:r>
            <a:r>
              <a:rPr lang="en-PH" dirty="0"/>
              <a:t> Ventures, developing legal technology solutions. And I'm excited to share that this Friday is actually my last day there before I start a new position as an Elixir/Phoenix Developer at </a:t>
            </a:r>
            <a:r>
              <a:rPr lang="en-PH" dirty="0" err="1"/>
              <a:t>AllocatorOne</a:t>
            </a:r>
            <a:r>
              <a:rPr lang="en-PH" dirty="0"/>
              <a:t>, where I'll be building financial technology for venture capital.”</a:t>
            </a:r>
          </a:p>
          <a:p>
            <a:endParaRPr lang="en-PH" dirty="0"/>
          </a:p>
          <a:p>
            <a:r>
              <a:rPr lang="en-PH" dirty="0"/>
              <a:t>"Throughout this journey, I've been pursuing a Graduate Diploma in Computer Science at UP Open University to formalize my technical knowledge."</a:t>
            </a:r>
          </a:p>
        </p:txBody>
      </p:sp>
      <p:sp>
        <p:nvSpPr>
          <p:cNvPr id="4" name="Slide Number Placeholder 3"/>
          <p:cNvSpPr>
            <a:spLocks noGrp="1"/>
          </p:cNvSpPr>
          <p:nvPr>
            <p:ph type="sldNum" sz="quarter" idx="5"/>
          </p:nvPr>
        </p:nvSpPr>
        <p:spPr/>
        <p:txBody>
          <a:bodyPr/>
          <a:lstStyle/>
          <a:p>
            <a:fld id="{33266E42-58E1-A046-A1EB-80D4A3B0B7E0}" type="slidenum">
              <a:rPr lang="en-US" smtClean="0"/>
              <a:t>4</a:t>
            </a:fld>
            <a:endParaRPr lang="en-US"/>
          </a:p>
        </p:txBody>
      </p:sp>
    </p:spTree>
    <p:extLst>
      <p:ext uri="{BB962C8B-B14F-4D97-AF65-F5344CB8AC3E}">
        <p14:creationId xmlns:p14="http://schemas.microsoft.com/office/powerpoint/2010/main" val="39124366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66BB44-70A1-316C-97C5-46EE51CF199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720C38-7DE2-7570-818B-66D339E8759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4F92034-A8A3-F315-7B1E-D46811A5247B}"/>
              </a:ext>
            </a:extLst>
          </p:cNvPr>
          <p:cNvSpPr>
            <a:spLocks noGrp="1"/>
          </p:cNvSpPr>
          <p:nvPr>
            <p:ph type="body" idx="1"/>
          </p:nvPr>
        </p:nvSpPr>
        <p:spPr/>
        <p:txBody>
          <a:bodyPr/>
          <a:lstStyle/>
          <a:p>
            <a:r>
              <a:rPr lang="en-PH" dirty="0"/>
              <a:t>"Over the years, I've developed expertise across various technologies. In terms of programming languages, I work with Elixir, JavaScript, TypeScript, Dart, and Python."</a:t>
            </a:r>
          </a:p>
          <a:p>
            <a:endParaRPr lang="en-PH" dirty="0"/>
          </a:p>
          <a:p>
            <a:r>
              <a:rPr lang="en-PH" dirty="0"/>
              <a:t>"On the backend, I specialize in Phoenix Framework and have experience with Node.js. For frontend development, I work with Phoenix </a:t>
            </a:r>
            <a:r>
              <a:rPr lang="en-PH" dirty="0" err="1"/>
              <a:t>LiveView</a:t>
            </a:r>
            <a:r>
              <a:rPr lang="en-PH" dirty="0"/>
              <a:t>, React, and Flutter."</a:t>
            </a:r>
          </a:p>
          <a:p>
            <a:endParaRPr lang="en-PH" dirty="0"/>
          </a:p>
          <a:p>
            <a:r>
              <a:rPr lang="en-PH" dirty="0"/>
              <a:t>"My database experience is primarily with PostgreSQL, and I've worked with AWS, GCP, and Docker for cloud and DevOps functions."</a:t>
            </a:r>
          </a:p>
          <a:p>
            <a:endParaRPr lang="en-PH" dirty="0"/>
          </a:p>
          <a:p>
            <a:r>
              <a:rPr lang="en-PH" dirty="0"/>
              <a:t>"Interestingly, my development environment has evolved too. I previously used VS Code but have transitioned to Neovim as my primary editor."</a:t>
            </a:r>
          </a:p>
          <a:p>
            <a:endParaRPr lang="en-PH" dirty="0"/>
          </a:p>
          <a:p>
            <a:r>
              <a:rPr lang="en-PH" dirty="0"/>
              <a:t>"Beyond building software, I've had the opportunity to share knowledge with others. In 2019, I conducted a one-week intensive Flutter mobile development training program for researchers at PCHRD-DOST. This teaching experience reinforced for me how important it is to understand fundamentals before diving into specific frameworks."</a:t>
            </a:r>
          </a:p>
          <a:p>
            <a:endParaRPr lang="en-PH" dirty="0"/>
          </a:p>
          <a:p>
            <a:r>
              <a:rPr lang="en-PH" dirty="0"/>
              <a:t>"The reason I'm sharing my journey with you is that it demonstrates something important: your path into tech doesn't have to be linear. Your diverse interests and backgrounds are actually advantages that can set you apart in the field."</a:t>
            </a:r>
          </a:p>
          <a:p>
            <a:endParaRPr lang="en-PH" dirty="0"/>
          </a:p>
          <a:p>
            <a:r>
              <a:rPr lang="en-PH" dirty="0"/>
              <a:t>"Web frameworks like Django and FastAPI, which we'll be exploring today, can be your gateway into tech careers, even if you're not a computer science major. They're powerful tools that companies actually use to build real products, and mastering them can open similar doors for you as they did for me."</a:t>
            </a:r>
          </a:p>
          <a:p>
            <a:endParaRPr lang="en-PH" dirty="0"/>
          </a:p>
          <a:p>
            <a:r>
              <a:rPr lang="en-PH" dirty="0"/>
              <a:t>"Now, let's explore how these web frameworks can be part of your journey by first understanding the basics of web development."</a:t>
            </a:r>
          </a:p>
        </p:txBody>
      </p:sp>
      <p:sp>
        <p:nvSpPr>
          <p:cNvPr id="4" name="Slide Number Placeholder 3">
            <a:extLst>
              <a:ext uri="{FF2B5EF4-FFF2-40B4-BE49-F238E27FC236}">
                <a16:creationId xmlns:a16="http://schemas.microsoft.com/office/drawing/2014/main" id="{2FC02D3C-937F-2EC6-C9A6-7B1DDBA2F659}"/>
              </a:ext>
            </a:extLst>
          </p:cNvPr>
          <p:cNvSpPr>
            <a:spLocks noGrp="1"/>
          </p:cNvSpPr>
          <p:nvPr>
            <p:ph type="sldNum" sz="quarter" idx="5"/>
          </p:nvPr>
        </p:nvSpPr>
        <p:spPr/>
        <p:txBody>
          <a:bodyPr/>
          <a:lstStyle/>
          <a:p>
            <a:fld id="{33266E42-58E1-A046-A1EB-80D4A3B0B7E0}" type="slidenum">
              <a:rPr lang="en-US" smtClean="0"/>
              <a:t>5</a:t>
            </a:fld>
            <a:endParaRPr lang="en-US"/>
          </a:p>
        </p:txBody>
      </p:sp>
    </p:spTree>
    <p:extLst>
      <p:ext uri="{BB962C8B-B14F-4D97-AF65-F5344CB8AC3E}">
        <p14:creationId xmlns:p14="http://schemas.microsoft.com/office/powerpoint/2010/main" val="11372436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dirty="0"/>
              <a:t>"Let's start by understanding the foundation of web development. This diagram shows the basic architecture that powers virtually every website and web application you use.”</a:t>
            </a:r>
          </a:p>
          <a:p>
            <a:endParaRPr lang="en-PH" dirty="0"/>
          </a:p>
          <a:p>
            <a:r>
              <a:rPr lang="en-PH" dirty="0"/>
              <a:t>"Looking at this architecture diagram, here's a challenge question: In a modern web application, what specific technologies might be running on the server to process these HTTP requests? Name at least two specific web technologies or languages that could power the server component.”</a:t>
            </a:r>
          </a:p>
          <a:p>
            <a:endParaRPr lang="en-PH" dirty="0"/>
          </a:p>
          <a:p>
            <a:r>
              <a:rPr lang="en-PH" i="1" dirty="0"/>
              <a:t>[Wait for responses - looking for answers like Python, Django, FastAPI, Node.js, PHP, Ruby on Rails, ASP.NET, Java Spring, etc.]</a:t>
            </a:r>
          </a:p>
          <a:p>
            <a:endParaRPr lang="en-PH" dirty="0"/>
          </a:p>
          <a:p>
            <a:r>
              <a:rPr lang="en-PH" dirty="0"/>
              <a:t>"Great answers! Yes, there are many technologies that can power the server side, including Python frameworks like Django and FastAPI which we'll be focusing on today. The server layer is where developers have the most choices to make, and that's why understanding the differences between frameworks is so important."</a:t>
            </a:r>
          </a:p>
          <a:p>
            <a:endParaRPr lang="en-PH" dirty="0"/>
          </a:p>
          <a:p>
            <a:r>
              <a:rPr lang="en-PH" dirty="0"/>
              <a:t>"Now let's walk through how these components interact. The client—your web browser—sends HTTP requests to a server whenever you click a link, submit a form, or type a URL. The server, which might be running Django or FastAPI, processes these requests by executing code that implements business logic."</a:t>
            </a:r>
          </a:p>
          <a:p>
            <a:endParaRPr lang="en-PH" dirty="0"/>
          </a:p>
          <a:p>
            <a:r>
              <a:rPr lang="en-PH" dirty="0"/>
              <a:t>"During this processing, the server often needs to retrieve or store data, which is where the database comes in. The server queries the database, gets the information it needs, and then formulates an HTTP response to send back to the client browser."</a:t>
            </a:r>
          </a:p>
          <a:p>
            <a:endParaRPr lang="en-PH" dirty="0"/>
          </a:p>
          <a:p>
            <a:r>
              <a:rPr lang="en-PH" dirty="0"/>
              <a:t>"This response typically contains HTML, CSS, and JavaScript that your browser renders into the webpages you see and interact with. The entire process happens in milliseconds, and it repeats every time you interact with a web application."</a:t>
            </a:r>
          </a:p>
          <a:p>
            <a:endParaRPr lang="en-PH" dirty="0"/>
          </a:p>
          <a:p>
            <a:r>
              <a:rPr lang="en-PH" dirty="0"/>
              <a:t>"This request-response cycle is fundamental to understanding how web frameworks operate. The frameworks we'll discuss today—Django and FastAPI—both handle this process but with different philosophies and approaches."</a:t>
            </a:r>
          </a:p>
          <a:p>
            <a:endParaRPr lang="en-PH" dirty="0"/>
          </a:p>
          <a:p>
            <a:r>
              <a:rPr lang="en-PH" dirty="0"/>
              <a:t>"In the next slide, we'll dive deeper into the components of web development and why frameworks are so valuable for developers."</a:t>
            </a:r>
          </a:p>
        </p:txBody>
      </p:sp>
      <p:sp>
        <p:nvSpPr>
          <p:cNvPr id="4" name="Slide Number Placeholder 3"/>
          <p:cNvSpPr>
            <a:spLocks noGrp="1"/>
          </p:cNvSpPr>
          <p:nvPr>
            <p:ph type="sldNum" sz="quarter" idx="5"/>
          </p:nvPr>
        </p:nvSpPr>
        <p:spPr/>
        <p:txBody>
          <a:bodyPr/>
          <a:lstStyle/>
          <a:p>
            <a:fld id="{33266E42-58E1-A046-A1EB-80D4A3B0B7E0}" type="slidenum">
              <a:rPr lang="en-US" smtClean="0"/>
              <a:t>7</a:t>
            </a:fld>
            <a:endParaRPr lang="en-US"/>
          </a:p>
        </p:txBody>
      </p:sp>
    </p:spTree>
    <p:extLst>
      <p:ext uri="{BB962C8B-B14F-4D97-AF65-F5344CB8AC3E}">
        <p14:creationId xmlns:p14="http://schemas.microsoft.com/office/powerpoint/2010/main" val="3601085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13D35D-9851-5E1F-8CEA-6EA069CDCD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BB08BC-5344-59A9-C3F4-4768B7CA344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B5B3E6-9769-7DBF-FB9D-E11C1F901ECE}"/>
              </a:ext>
            </a:extLst>
          </p:cNvPr>
          <p:cNvSpPr>
            <a:spLocks noGrp="1"/>
          </p:cNvSpPr>
          <p:nvPr>
            <p:ph type="body" idx="1"/>
          </p:nvPr>
        </p:nvSpPr>
        <p:spPr/>
        <p:txBody>
          <a:bodyPr/>
          <a:lstStyle/>
          <a:p>
            <a:r>
              <a:rPr lang="en-PH" dirty="0"/>
              <a:t>"Now that we understand the basic architecture, let's discuss why web frameworks are so important in modern development."</a:t>
            </a:r>
          </a:p>
          <a:p>
            <a:endParaRPr lang="en-PH" dirty="0"/>
          </a:p>
          <a:p>
            <a:r>
              <a:rPr lang="en-PH" dirty="0"/>
              <a:t>"Web development involves working with multiple layers of technology, often called 'the stack.' The frontend is what users see and interact with—built with HTML, CSS, and JavaScript. The backend is the server-side logic that processes requests, implements business rules, and interacts with databases. The database layer stores all the application data in a structured and retrievable way."</a:t>
            </a:r>
          </a:p>
          <a:p>
            <a:endParaRPr lang="en-PH" dirty="0"/>
          </a:p>
          <a:p>
            <a:r>
              <a:rPr lang="en-PH" dirty="0"/>
              <a:t>"When you're building a web application, you face many common challenges: How do you handle user authentication securely? How do you structure your database queries efficiently? How do you route incoming requests to the appropriate handling code? How do you validate form inputs to prevent security vulnerabilities?"</a:t>
            </a:r>
          </a:p>
          <a:p>
            <a:endParaRPr lang="en-PH" dirty="0"/>
          </a:p>
          <a:p>
            <a:r>
              <a:rPr lang="en-PH" dirty="0"/>
              <a:t>"This is where web frameworks become invaluable. Instead of solving these problems from scratch every time, frameworks provide tested, optimized solutions that you can implement with minimal code."</a:t>
            </a:r>
          </a:p>
          <a:p>
            <a:endParaRPr lang="en-PH" dirty="0"/>
          </a:p>
          <a:p>
            <a:r>
              <a:rPr lang="en-PH" dirty="0"/>
              <a:t>"Frameworks like Django and FastAPI give you a structured way to build applications. They handle common tasks like URL routing, database access, and user authentication, allowing you to focus on what makes your application unique."</a:t>
            </a:r>
          </a:p>
          <a:p>
            <a:endParaRPr lang="en-PH" dirty="0"/>
          </a:p>
          <a:p>
            <a:r>
              <a:rPr lang="en-PH" dirty="0"/>
              <a:t>"Think of a web framework like a starter kit for building a house. Instead of manufacturing bricks, designing plumbing systems, and wiring electrical circuits yourself, you get pre-designed components that are known to work well together. You still decide what the final house looks like and how it functions, but you save tremendous time and effort by not starting from raw materials."</a:t>
            </a:r>
          </a:p>
          <a:p>
            <a:endParaRPr lang="en-PH" dirty="0"/>
          </a:p>
          <a:p>
            <a:r>
              <a:rPr lang="en-PH" dirty="0"/>
              <a:t>"The choice of framework significantly impacts how you'll build your application, how fast it will run, how easy it will be to maintain, and how quickly you can develop new features. That's why understanding the differences between Django and FastAPI is so important for your future projects."</a:t>
            </a:r>
          </a:p>
          <a:p>
            <a:endParaRPr lang="en-PH" dirty="0"/>
          </a:p>
          <a:p>
            <a:r>
              <a:rPr lang="en-PH" dirty="0"/>
              <a:t>"Now that we understand the basics, let's look at how Python has become a major player in web development and explore the current landscape of Python web frameworks."</a:t>
            </a:r>
          </a:p>
          <a:p>
            <a:endParaRPr lang="en-US" dirty="0"/>
          </a:p>
        </p:txBody>
      </p:sp>
      <p:sp>
        <p:nvSpPr>
          <p:cNvPr id="4" name="Slide Number Placeholder 3">
            <a:extLst>
              <a:ext uri="{FF2B5EF4-FFF2-40B4-BE49-F238E27FC236}">
                <a16:creationId xmlns:a16="http://schemas.microsoft.com/office/drawing/2014/main" id="{2CA07A8A-601E-E621-C0F6-360CA5293348}"/>
              </a:ext>
            </a:extLst>
          </p:cNvPr>
          <p:cNvSpPr>
            <a:spLocks noGrp="1"/>
          </p:cNvSpPr>
          <p:nvPr>
            <p:ph type="sldNum" sz="quarter" idx="5"/>
          </p:nvPr>
        </p:nvSpPr>
        <p:spPr/>
        <p:txBody>
          <a:bodyPr/>
          <a:lstStyle/>
          <a:p>
            <a:fld id="{33266E42-58E1-A046-A1EB-80D4A3B0B7E0}" type="slidenum">
              <a:rPr lang="en-US" smtClean="0"/>
              <a:t>8</a:t>
            </a:fld>
            <a:endParaRPr lang="en-US"/>
          </a:p>
        </p:txBody>
      </p:sp>
    </p:spTree>
    <p:extLst>
      <p:ext uri="{BB962C8B-B14F-4D97-AF65-F5344CB8AC3E}">
        <p14:creationId xmlns:p14="http://schemas.microsoft.com/office/powerpoint/2010/main" val="28997323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PH" dirty="0"/>
              <a:t>"Now that we understand the basics of web development, let's look at where Python fits in this landscape."</a:t>
            </a:r>
          </a:p>
          <a:p>
            <a:endParaRPr lang="en-PH" dirty="0"/>
          </a:p>
          <a:p>
            <a:r>
              <a:rPr lang="en-PH" dirty="0"/>
              <a:t>"Python has emerged as one of the top three languages for web development globally. According to the Stack Overflow Developer Survey 2024, which you can see in this chart, nearly 47% of professional developers use Python regularly. This makes it an excellent language to invest your time in learning."</a:t>
            </a:r>
          </a:p>
          <a:p>
            <a:endParaRPr lang="en-PH" dirty="0"/>
          </a:p>
          <a:p>
            <a:r>
              <a:rPr lang="en-PH" dirty="0"/>
              <a:t>"What makes Python so popular for web development? First, its readable syntax makes it accessible for beginners while still powerful enough for experts. Second, its extensive standard library and third-party packages let you accomplish complex tasks with minimal code. Finally, Python's versatility means skills you learn for web development can transfer to data science, AI, automation, and many other fields."</a:t>
            </a:r>
          </a:p>
          <a:p>
            <a:endParaRPr lang="en-PH" dirty="0"/>
          </a:p>
          <a:p>
            <a:r>
              <a:rPr lang="en-PH" dirty="0"/>
              <a:t>"Python's position as the 4th most used programming language globally means there's a strong community, plenty of learning resources, and abundant job opportunities."</a:t>
            </a:r>
          </a:p>
          <a:p>
            <a:endParaRPr lang="en-PH" dirty="0"/>
          </a:p>
          <a:p>
            <a:r>
              <a:rPr lang="en-PH" dirty="0"/>
              <a:t>"Let me ask you: Has anyone here used Python before, and if so, what did you use it for? [Wait for responses]"</a:t>
            </a:r>
          </a:p>
          <a:p>
            <a:endParaRPr lang="en-PH" dirty="0"/>
          </a:p>
          <a:p>
            <a:r>
              <a:rPr lang="en-PH" dirty="0"/>
              <a:t>"Great insights! As we can see, Python serves many purposes, and web development is one of its strongest domains. Now, let's look specifically at the web framework options Python offers."</a:t>
            </a:r>
          </a:p>
          <a:p>
            <a:endParaRPr lang="en-US" dirty="0"/>
          </a:p>
        </p:txBody>
      </p:sp>
      <p:sp>
        <p:nvSpPr>
          <p:cNvPr id="4" name="Slide Number Placeholder 3"/>
          <p:cNvSpPr>
            <a:spLocks noGrp="1"/>
          </p:cNvSpPr>
          <p:nvPr>
            <p:ph type="sldNum" sz="quarter" idx="5"/>
          </p:nvPr>
        </p:nvSpPr>
        <p:spPr/>
        <p:txBody>
          <a:bodyPr/>
          <a:lstStyle/>
          <a:p>
            <a:fld id="{33266E42-58E1-A046-A1EB-80D4A3B0B7E0}" type="slidenum">
              <a:rPr lang="en-US" smtClean="0"/>
              <a:t>10</a:t>
            </a:fld>
            <a:endParaRPr lang="en-US"/>
          </a:p>
        </p:txBody>
      </p:sp>
    </p:spTree>
    <p:extLst>
      <p:ext uri="{BB962C8B-B14F-4D97-AF65-F5344CB8AC3E}">
        <p14:creationId xmlns:p14="http://schemas.microsoft.com/office/powerpoint/2010/main" val="38539678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8B9230-081D-0559-0977-59D82016E20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5D23EF-47A0-585E-6059-AAA529F69F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D881FA8-96DF-6604-41B4-5C9638B50FA1}"/>
              </a:ext>
            </a:extLst>
          </p:cNvPr>
          <p:cNvSpPr>
            <a:spLocks noGrp="1"/>
          </p:cNvSpPr>
          <p:nvPr>
            <p:ph type="body" idx="1"/>
          </p:nvPr>
        </p:nvSpPr>
        <p:spPr/>
        <p:txBody>
          <a:bodyPr/>
          <a:lstStyle/>
          <a:p>
            <a:r>
              <a:rPr lang="en-PH" dirty="0"/>
              <a:t>"When it comes to building web applications with Python, developers typically choose from several frameworks. The three most popular are Django, FastAPI, and Flask, as shown in this Stack Overflow chart."</a:t>
            </a:r>
          </a:p>
          <a:p>
            <a:endParaRPr lang="en-PH" dirty="0"/>
          </a:p>
          <a:p>
            <a:r>
              <a:rPr lang="en-PH" dirty="0"/>
              <a:t>"Django has been around since 2005 and takes a 'batteries-included' approach, meaning it comes with almost everything you need built-in. It's used by major sites like Instagram, Pinterest, and Mozilla. About 11.3% of developers report using Django regularly."</a:t>
            </a:r>
          </a:p>
          <a:p>
            <a:endParaRPr lang="en-PH" dirty="0"/>
          </a:p>
          <a:p>
            <a:r>
              <a:rPr lang="en-PH" dirty="0"/>
              <a:t>"FastAPI is the newest of the three, launched in 2018, but it's also the fastest-growing. It focuses on building high-performance APIs with modern Python features. It's used by companies like Netflix, Uber, and Microsoft. The survey shows 10.9% of developers now use FastAPI, which is remarkable growth for a framework that's relatively new."</a:t>
            </a:r>
          </a:p>
          <a:p>
            <a:endParaRPr lang="en-PH" dirty="0"/>
          </a:p>
          <a:p>
            <a:r>
              <a:rPr lang="en-PH" dirty="0"/>
              <a:t>"Flask takes a minimalist approach, giving you just the basics and letting you add what you need. It's popular for smaller projects or when you want complete control over your components."</a:t>
            </a:r>
          </a:p>
          <a:p>
            <a:endParaRPr lang="en-PH" dirty="0"/>
          </a:p>
          <a:p>
            <a:r>
              <a:rPr lang="en-PH" dirty="0"/>
              <a:t>"Looking at this data, what surprises you most about the popularity of these Python web frameworks? [Wait for responses]"</a:t>
            </a:r>
          </a:p>
          <a:p>
            <a:endParaRPr lang="en-PH" dirty="0"/>
          </a:p>
          <a:p>
            <a:r>
              <a:rPr lang="en-PH" dirty="0"/>
              <a:t>"Those are interesting observations! What this tells us is that the web development landscape is constantly evolving. Django remains popular for its comprehensive approach, while FastAPI is gaining traction for its performance and modern features."</a:t>
            </a:r>
          </a:p>
          <a:p>
            <a:endParaRPr lang="en-PH" dirty="0"/>
          </a:p>
          <a:p>
            <a:r>
              <a:rPr lang="en-PH" dirty="0"/>
              <a:t>"Both frameworks frequently appear in job listings, as you'll see later in our presentation. They represent different philosophies in web development, and understanding both gives you flexibility in your career."</a:t>
            </a:r>
          </a:p>
          <a:p>
            <a:endParaRPr lang="en-PH" dirty="0"/>
          </a:p>
          <a:p>
            <a:r>
              <a:rPr lang="en-PH" dirty="0"/>
              <a:t>"Now, let's dive deeper into Django and see what makes this comprehensive framework so popular for building web applications."</a:t>
            </a:r>
          </a:p>
        </p:txBody>
      </p:sp>
      <p:sp>
        <p:nvSpPr>
          <p:cNvPr id="4" name="Slide Number Placeholder 3">
            <a:extLst>
              <a:ext uri="{FF2B5EF4-FFF2-40B4-BE49-F238E27FC236}">
                <a16:creationId xmlns:a16="http://schemas.microsoft.com/office/drawing/2014/main" id="{29097360-AA66-F4EE-4B03-6107256ADAC0}"/>
              </a:ext>
            </a:extLst>
          </p:cNvPr>
          <p:cNvSpPr>
            <a:spLocks noGrp="1"/>
          </p:cNvSpPr>
          <p:nvPr>
            <p:ph type="sldNum" sz="quarter" idx="5"/>
          </p:nvPr>
        </p:nvSpPr>
        <p:spPr/>
        <p:txBody>
          <a:bodyPr/>
          <a:lstStyle/>
          <a:p>
            <a:fld id="{33266E42-58E1-A046-A1EB-80D4A3B0B7E0}" type="slidenum">
              <a:rPr lang="en-US" smtClean="0"/>
              <a:t>11</a:t>
            </a:fld>
            <a:endParaRPr lang="en-US"/>
          </a:p>
        </p:txBody>
      </p:sp>
    </p:spTree>
    <p:extLst>
      <p:ext uri="{BB962C8B-B14F-4D97-AF65-F5344CB8AC3E}">
        <p14:creationId xmlns:p14="http://schemas.microsoft.com/office/powerpoint/2010/main" val="14846411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3/13/25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3/13/25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3/13/25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3/13/25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3/13/25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3/13/25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3/13/25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3/13/25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3/13/25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3/13/25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3/13/25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3/13/25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3/13/25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3/13/25</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3/13/25</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hyperlink" Target="https://ph.jobstreet.com/fastapi-jobs?salaryrange=120000-&amp;salarytype=monthly" TargetMode="External"/><Relationship Id="rId3" Type="http://schemas.openxmlformats.org/officeDocument/2006/relationships/hyperlink" Target="https://ph.jobstreet.com/job/81987950" TargetMode="External"/><Relationship Id="rId7" Type="http://schemas.openxmlformats.org/officeDocument/2006/relationships/hyperlink" Target="https://ph.jobstreet.com/job/82675085"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hyperlink" Target="https://ph.jobstreet.com/job/82695271" TargetMode="External"/><Relationship Id="rId5" Type="http://schemas.openxmlformats.org/officeDocument/2006/relationships/hyperlink" Target="https://ph.jobstreet.com/job/82520971" TargetMode="External"/><Relationship Id="rId4" Type="http://schemas.openxmlformats.org/officeDocument/2006/relationships/hyperlink" Target="https://ph.jobstreet.com/job/82522418"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hyperlink" Target="https://docs.djangoproject.com/"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hyperlink" Target="https://fastapi.tiangolo.com/"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9A79C-B384-E49A-F98D-32AA9A604296}"/>
              </a:ext>
            </a:extLst>
          </p:cNvPr>
          <p:cNvSpPr>
            <a:spLocks noGrp="1"/>
          </p:cNvSpPr>
          <p:nvPr>
            <p:ph type="ctrTitle"/>
          </p:nvPr>
        </p:nvSpPr>
        <p:spPr/>
        <p:txBody>
          <a:bodyPr/>
          <a:lstStyle/>
          <a:p>
            <a:r>
              <a:rPr lang="en-PH" dirty="0"/>
              <a:t>Python Web Frameworks: Django vs FastAPI</a:t>
            </a:r>
            <a:endParaRPr lang="en-US" dirty="0"/>
          </a:p>
        </p:txBody>
      </p:sp>
      <p:sp>
        <p:nvSpPr>
          <p:cNvPr id="3" name="Subtitle 2">
            <a:extLst>
              <a:ext uri="{FF2B5EF4-FFF2-40B4-BE49-F238E27FC236}">
                <a16:creationId xmlns:a16="http://schemas.microsoft.com/office/drawing/2014/main" id="{ACB3A594-C0EA-9883-F3E5-8726B5BD903D}"/>
              </a:ext>
            </a:extLst>
          </p:cNvPr>
          <p:cNvSpPr>
            <a:spLocks noGrp="1"/>
          </p:cNvSpPr>
          <p:nvPr>
            <p:ph type="subTitle" idx="1"/>
          </p:nvPr>
        </p:nvSpPr>
        <p:spPr/>
        <p:txBody>
          <a:bodyPr>
            <a:normAutofit/>
          </a:bodyPr>
          <a:lstStyle/>
          <a:p>
            <a:r>
              <a:rPr lang="en-PH" dirty="0"/>
              <a:t>A Beginner's Guide to Modern Web Development</a:t>
            </a:r>
          </a:p>
        </p:txBody>
      </p:sp>
    </p:spTree>
    <p:extLst>
      <p:ext uri="{BB962C8B-B14F-4D97-AF65-F5344CB8AC3E}">
        <p14:creationId xmlns:p14="http://schemas.microsoft.com/office/powerpoint/2010/main" val="2835910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ACAED-AB49-C774-F635-343361E66BBA}"/>
              </a:ext>
            </a:extLst>
          </p:cNvPr>
          <p:cNvSpPr>
            <a:spLocks noGrp="1"/>
          </p:cNvSpPr>
          <p:nvPr>
            <p:ph type="title"/>
          </p:nvPr>
        </p:nvSpPr>
        <p:spPr>
          <a:xfrm>
            <a:off x="827424" y="-1"/>
            <a:ext cx="10554574" cy="1883391"/>
          </a:xfrm>
        </p:spPr>
        <p:txBody>
          <a:bodyPr anchor="ctr"/>
          <a:lstStyle/>
          <a:p>
            <a:r>
              <a:rPr lang="en-PH" dirty="0"/>
              <a:t>Python Web Framework </a:t>
            </a:r>
            <a:br>
              <a:rPr lang="en-PH" dirty="0"/>
            </a:br>
            <a:r>
              <a:rPr lang="en-PH" dirty="0"/>
              <a:t>Landscape</a:t>
            </a:r>
            <a:endParaRPr lang="en-US" dirty="0"/>
          </a:p>
        </p:txBody>
      </p:sp>
      <p:sp>
        <p:nvSpPr>
          <p:cNvPr id="3" name="Content Placeholder 2">
            <a:extLst>
              <a:ext uri="{FF2B5EF4-FFF2-40B4-BE49-F238E27FC236}">
                <a16:creationId xmlns:a16="http://schemas.microsoft.com/office/drawing/2014/main" id="{2990AF28-F616-1F92-108D-79F457E538A0}"/>
              </a:ext>
            </a:extLst>
          </p:cNvPr>
          <p:cNvSpPr>
            <a:spLocks noGrp="1"/>
          </p:cNvSpPr>
          <p:nvPr>
            <p:ph idx="1"/>
          </p:nvPr>
        </p:nvSpPr>
        <p:spPr/>
        <p:txBody>
          <a:bodyPr numCol="2"/>
          <a:lstStyle/>
          <a:p>
            <a:r>
              <a:rPr lang="en-PH" dirty="0"/>
              <a:t>Among top 3 languages for web development </a:t>
            </a:r>
          </a:p>
          <a:p>
            <a:r>
              <a:rPr lang="en-PH" dirty="0"/>
              <a:t>46.9% of professional developers use Python (Stack Overflow 2024) </a:t>
            </a:r>
          </a:p>
          <a:p>
            <a:r>
              <a:rPr lang="en-PH" dirty="0"/>
              <a:t>Versatile across data science, AI, and web development </a:t>
            </a:r>
          </a:p>
          <a:p>
            <a:r>
              <a:rPr lang="en-PH" dirty="0"/>
              <a:t>Popular for readability and extensive libraries Growing ecosystem of web frameworks</a:t>
            </a:r>
            <a:endParaRPr lang="en-US" dirty="0"/>
          </a:p>
        </p:txBody>
      </p:sp>
      <p:pic>
        <p:nvPicPr>
          <p:cNvPr id="5" name="Picture 4">
            <a:extLst>
              <a:ext uri="{FF2B5EF4-FFF2-40B4-BE49-F238E27FC236}">
                <a16:creationId xmlns:a16="http://schemas.microsoft.com/office/drawing/2014/main" id="{0AE0DC9B-E144-509E-100B-DC9DA9AF8490}"/>
              </a:ext>
            </a:extLst>
          </p:cNvPr>
          <p:cNvPicPr>
            <a:picLocks noChangeAspect="1"/>
          </p:cNvPicPr>
          <p:nvPr/>
        </p:nvPicPr>
        <p:blipFill>
          <a:blip r:embed="rId3"/>
          <a:stretch>
            <a:fillRect/>
          </a:stretch>
        </p:blipFill>
        <p:spPr>
          <a:xfrm>
            <a:off x="7133232" y="-11783"/>
            <a:ext cx="5058768" cy="6869783"/>
          </a:xfrm>
          <a:prstGeom prst="rect">
            <a:avLst/>
          </a:prstGeom>
        </p:spPr>
      </p:pic>
    </p:spTree>
    <p:extLst>
      <p:ext uri="{BB962C8B-B14F-4D97-AF65-F5344CB8AC3E}">
        <p14:creationId xmlns:p14="http://schemas.microsoft.com/office/powerpoint/2010/main" val="18393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CD67FE-4E46-5C8C-7603-72A4F7B68D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051C0C-A554-C42C-5CC5-D23AE2DA76E0}"/>
              </a:ext>
            </a:extLst>
          </p:cNvPr>
          <p:cNvSpPr>
            <a:spLocks noGrp="1"/>
          </p:cNvSpPr>
          <p:nvPr>
            <p:ph type="title"/>
          </p:nvPr>
        </p:nvSpPr>
        <p:spPr>
          <a:xfrm>
            <a:off x="827424" y="-1"/>
            <a:ext cx="10554574" cy="1883391"/>
          </a:xfrm>
        </p:spPr>
        <p:txBody>
          <a:bodyPr anchor="ctr"/>
          <a:lstStyle/>
          <a:p>
            <a:r>
              <a:rPr lang="en-PH" dirty="0"/>
              <a:t>Python Web Framework </a:t>
            </a:r>
            <a:br>
              <a:rPr lang="en-PH" dirty="0"/>
            </a:br>
            <a:r>
              <a:rPr lang="en-PH" dirty="0"/>
              <a:t>Landscape</a:t>
            </a:r>
            <a:endParaRPr lang="en-US" dirty="0"/>
          </a:p>
        </p:txBody>
      </p:sp>
      <p:sp>
        <p:nvSpPr>
          <p:cNvPr id="3" name="Content Placeholder 2">
            <a:extLst>
              <a:ext uri="{FF2B5EF4-FFF2-40B4-BE49-F238E27FC236}">
                <a16:creationId xmlns:a16="http://schemas.microsoft.com/office/drawing/2014/main" id="{9DCAEFE1-0EE7-51CF-9ADF-B78C4F29EF46}"/>
              </a:ext>
            </a:extLst>
          </p:cNvPr>
          <p:cNvSpPr>
            <a:spLocks noGrp="1"/>
          </p:cNvSpPr>
          <p:nvPr>
            <p:ph idx="1"/>
          </p:nvPr>
        </p:nvSpPr>
        <p:spPr>
          <a:xfrm>
            <a:off x="818712" y="2222287"/>
            <a:ext cx="6046112" cy="4287695"/>
          </a:xfrm>
        </p:spPr>
        <p:txBody>
          <a:bodyPr numCol="1">
            <a:normAutofit/>
          </a:bodyPr>
          <a:lstStyle/>
          <a:p>
            <a:r>
              <a:rPr lang="en-PH" b="1" dirty="0"/>
              <a:t>Most Popular Python Web Frameworks:</a:t>
            </a:r>
            <a:endParaRPr lang="en-PH" dirty="0"/>
          </a:p>
          <a:p>
            <a:pPr lvl="1">
              <a:buFont typeface="Arial" panose="020B0604020202020204" pitchFamily="34" charset="0"/>
              <a:buChar char="•"/>
            </a:pPr>
            <a:r>
              <a:rPr lang="en-PH" dirty="0"/>
              <a:t>Django (11.4%): Full-featured, "batteries included"</a:t>
            </a:r>
          </a:p>
          <a:p>
            <a:pPr lvl="1">
              <a:buFont typeface="Arial" panose="020B0604020202020204" pitchFamily="34" charset="0"/>
              <a:buChar char="•"/>
            </a:pPr>
            <a:r>
              <a:rPr lang="en-PH" dirty="0"/>
              <a:t>FastAPI (10.2%): Modern, high-performance, API-focused</a:t>
            </a:r>
          </a:p>
          <a:p>
            <a:pPr lvl="1">
              <a:buFont typeface="Arial" panose="020B0604020202020204" pitchFamily="34" charset="0"/>
              <a:buChar char="•"/>
            </a:pPr>
            <a:r>
              <a:rPr lang="en-PH" dirty="0"/>
              <a:t>Flask (11.6%): Lightweight, flexible microframework</a:t>
            </a:r>
          </a:p>
          <a:p>
            <a:r>
              <a:rPr lang="en-PH" b="1" dirty="0"/>
              <a:t>Framework Comparison:</a:t>
            </a:r>
            <a:endParaRPr lang="en-PH" dirty="0"/>
          </a:p>
          <a:p>
            <a:pPr lvl="1">
              <a:buFont typeface="Arial" panose="020B0604020202020204" pitchFamily="34" charset="0"/>
              <a:buChar char="•"/>
            </a:pPr>
            <a:r>
              <a:rPr lang="en-PH" dirty="0"/>
              <a:t>Django: Established ecosystem (since 2005), used by Instagram, Pinterest</a:t>
            </a:r>
          </a:p>
          <a:p>
            <a:pPr lvl="1">
              <a:buFont typeface="Arial" panose="020B0604020202020204" pitchFamily="34" charset="0"/>
              <a:buChar char="•"/>
            </a:pPr>
            <a:r>
              <a:rPr lang="en-PH" dirty="0"/>
              <a:t>FastAPI: Fastest growing (since 2018), used by Netflix, Microsoft</a:t>
            </a:r>
          </a:p>
          <a:p>
            <a:pPr lvl="1">
              <a:buFont typeface="Arial" panose="020B0604020202020204" pitchFamily="34" charset="0"/>
              <a:buChar char="•"/>
            </a:pPr>
            <a:r>
              <a:rPr lang="en-PH" dirty="0"/>
              <a:t>Flask: Minimalist approach, popular for smaller projects</a:t>
            </a:r>
          </a:p>
        </p:txBody>
      </p:sp>
      <p:pic>
        <p:nvPicPr>
          <p:cNvPr id="5" name="Picture 4">
            <a:extLst>
              <a:ext uri="{FF2B5EF4-FFF2-40B4-BE49-F238E27FC236}">
                <a16:creationId xmlns:a16="http://schemas.microsoft.com/office/drawing/2014/main" id="{2F1D8122-1BB6-443F-DC98-60CF94A52E87}"/>
              </a:ext>
            </a:extLst>
          </p:cNvPr>
          <p:cNvPicPr>
            <a:picLocks noChangeAspect="1"/>
          </p:cNvPicPr>
          <p:nvPr/>
        </p:nvPicPr>
        <p:blipFill>
          <a:blip r:embed="rId3"/>
          <a:stretch>
            <a:fillRect/>
          </a:stretch>
        </p:blipFill>
        <p:spPr>
          <a:xfrm>
            <a:off x="7133232" y="-11783"/>
            <a:ext cx="5058768" cy="6869783"/>
          </a:xfrm>
          <a:prstGeom prst="rect">
            <a:avLst/>
          </a:prstGeom>
        </p:spPr>
      </p:pic>
      <p:pic>
        <p:nvPicPr>
          <p:cNvPr id="4" name="Picture 3">
            <a:extLst>
              <a:ext uri="{FF2B5EF4-FFF2-40B4-BE49-F238E27FC236}">
                <a16:creationId xmlns:a16="http://schemas.microsoft.com/office/drawing/2014/main" id="{223E98B9-F8A6-4988-B120-B84E82E0385A}"/>
              </a:ext>
            </a:extLst>
          </p:cNvPr>
          <p:cNvPicPr>
            <a:picLocks noChangeAspect="1"/>
          </p:cNvPicPr>
          <p:nvPr/>
        </p:nvPicPr>
        <p:blipFill>
          <a:blip r:embed="rId4"/>
          <a:stretch>
            <a:fillRect/>
          </a:stretch>
        </p:blipFill>
        <p:spPr>
          <a:xfrm>
            <a:off x="7133232" y="-11783"/>
            <a:ext cx="5938835" cy="6858000"/>
          </a:xfrm>
          <a:prstGeom prst="rect">
            <a:avLst/>
          </a:prstGeom>
        </p:spPr>
      </p:pic>
    </p:spTree>
    <p:extLst>
      <p:ext uri="{BB962C8B-B14F-4D97-AF65-F5344CB8AC3E}">
        <p14:creationId xmlns:p14="http://schemas.microsoft.com/office/powerpoint/2010/main" val="6081587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B3ACE-4139-B252-ABEA-F2EB91266D56}"/>
              </a:ext>
            </a:extLst>
          </p:cNvPr>
          <p:cNvSpPr>
            <a:spLocks noGrp="1"/>
          </p:cNvSpPr>
          <p:nvPr>
            <p:ph type="title"/>
          </p:nvPr>
        </p:nvSpPr>
        <p:spPr/>
        <p:txBody>
          <a:bodyPr/>
          <a:lstStyle/>
          <a:p>
            <a:r>
              <a:rPr lang="en-PH" dirty="0"/>
              <a:t>Django: The Complete Package</a:t>
            </a:r>
            <a:endParaRPr lang="en-US" dirty="0"/>
          </a:p>
        </p:txBody>
      </p:sp>
      <p:sp>
        <p:nvSpPr>
          <p:cNvPr id="3" name="Text Placeholder 2">
            <a:extLst>
              <a:ext uri="{FF2B5EF4-FFF2-40B4-BE49-F238E27FC236}">
                <a16:creationId xmlns:a16="http://schemas.microsoft.com/office/drawing/2014/main" id="{DB88671C-4CD6-6A23-7534-F9DF56578F4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5079897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7DA3A-C781-FED2-CD62-09013EB467A7}"/>
              </a:ext>
            </a:extLst>
          </p:cNvPr>
          <p:cNvSpPr>
            <a:spLocks noGrp="1"/>
          </p:cNvSpPr>
          <p:nvPr>
            <p:ph type="title"/>
          </p:nvPr>
        </p:nvSpPr>
        <p:spPr/>
        <p:txBody>
          <a:bodyPr/>
          <a:lstStyle/>
          <a:p>
            <a:r>
              <a:rPr lang="en-PH" dirty="0"/>
              <a:t>Django: The Complete Package</a:t>
            </a:r>
            <a:endParaRPr lang="en-US" dirty="0"/>
          </a:p>
        </p:txBody>
      </p:sp>
      <p:sp>
        <p:nvSpPr>
          <p:cNvPr id="3" name="Content Placeholder 2">
            <a:extLst>
              <a:ext uri="{FF2B5EF4-FFF2-40B4-BE49-F238E27FC236}">
                <a16:creationId xmlns:a16="http://schemas.microsoft.com/office/drawing/2014/main" id="{D941E3AE-BC86-BDFE-A10B-1329C0BD341A}"/>
              </a:ext>
            </a:extLst>
          </p:cNvPr>
          <p:cNvSpPr>
            <a:spLocks noGrp="1"/>
          </p:cNvSpPr>
          <p:nvPr>
            <p:ph idx="1"/>
          </p:nvPr>
        </p:nvSpPr>
        <p:spPr/>
        <p:txBody>
          <a:bodyPr>
            <a:normAutofit lnSpcReduction="10000"/>
          </a:bodyPr>
          <a:lstStyle/>
          <a:p>
            <a:r>
              <a:rPr lang="en-PH" b="1" dirty="0"/>
              <a:t>What is Django?</a:t>
            </a:r>
            <a:endParaRPr lang="en-PH" dirty="0"/>
          </a:p>
          <a:p>
            <a:pPr lvl="1">
              <a:buFont typeface="Arial" panose="020B0604020202020204" pitchFamily="34" charset="0"/>
              <a:buChar char="•"/>
            </a:pPr>
            <a:r>
              <a:rPr lang="en-PH" dirty="0"/>
              <a:t>"The web framework for perfectionists with deadlines"</a:t>
            </a:r>
          </a:p>
          <a:p>
            <a:pPr lvl="1">
              <a:buFont typeface="Arial" panose="020B0604020202020204" pitchFamily="34" charset="0"/>
              <a:buChar char="•"/>
            </a:pPr>
            <a:r>
              <a:rPr lang="en-PH" dirty="0"/>
              <a:t>Released in 2005, mature and battle-tested</a:t>
            </a:r>
          </a:p>
          <a:p>
            <a:pPr lvl="1">
              <a:buFont typeface="Arial" panose="020B0604020202020204" pitchFamily="34" charset="0"/>
              <a:buChar char="•"/>
            </a:pPr>
            <a:r>
              <a:rPr lang="en-PH" dirty="0"/>
              <a:t>Full-featured "batteries included" approach</a:t>
            </a:r>
          </a:p>
          <a:p>
            <a:pPr lvl="1">
              <a:buFont typeface="Arial" panose="020B0604020202020204" pitchFamily="34" charset="0"/>
              <a:buChar char="•"/>
            </a:pPr>
            <a:r>
              <a:rPr lang="en-PH" dirty="0"/>
              <a:t>Powers Instagram, Pinterest, Mozilla, Spotify</a:t>
            </a:r>
          </a:p>
          <a:p>
            <a:r>
              <a:rPr lang="en-PH" b="1" dirty="0"/>
              <a:t>Core Philosophy:</a:t>
            </a:r>
            <a:endParaRPr lang="en-PH" dirty="0"/>
          </a:p>
          <a:p>
            <a:pPr lvl="1">
              <a:buFont typeface="Arial" panose="020B0604020202020204" pitchFamily="34" charset="0"/>
              <a:buChar char="•"/>
            </a:pPr>
            <a:r>
              <a:rPr lang="en-PH" dirty="0"/>
              <a:t>Rapid development</a:t>
            </a:r>
          </a:p>
          <a:p>
            <a:pPr lvl="1">
              <a:buFont typeface="Arial" panose="020B0604020202020204" pitchFamily="34" charset="0"/>
              <a:buChar char="•"/>
            </a:pPr>
            <a:r>
              <a:rPr lang="en-PH" dirty="0"/>
              <a:t>Don't Repeat Yourself (DRY)</a:t>
            </a:r>
          </a:p>
          <a:p>
            <a:pPr lvl="1">
              <a:buFont typeface="Arial" panose="020B0604020202020204" pitchFamily="34" charset="0"/>
              <a:buChar char="•"/>
            </a:pPr>
            <a:r>
              <a:rPr lang="en-PH" dirty="0"/>
              <a:t>Explicit over implicit</a:t>
            </a:r>
          </a:p>
          <a:p>
            <a:pPr lvl="1">
              <a:buFont typeface="Arial" panose="020B0604020202020204" pitchFamily="34" charset="0"/>
              <a:buChar char="•"/>
            </a:pPr>
            <a:r>
              <a:rPr lang="en-PH" dirty="0"/>
              <a:t>Consistency and security by default</a:t>
            </a:r>
          </a:p>
        </p:txBody>
      </p:sp>
    </p:spTree>
    <p:extLst>
      <p:ext uri="{BB962C8B-B14F-4D97-AF65-F5344CB8AC3E}">
        <p14:creationId xmlns:p14="http://schemas.microsoft.com/office/powerpoint/2010/main" val="5195799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01989-C592-1B2B-490E-A4CD094AF3A1}"/>
              </a:ext>
            </a:extLst>
          </p:cNvPr>
          <p:cNvSpPr>
            <a:spLocks noGrp="1"/>
          </p:cNvSpPr>
          <p:nvPr>
            <p:ph type="title"/>
          </p:nvPr>
        </p:nvSpPr>
        <p:spPr/>
        <p:txBody>
          <a:bodyPr/>
          <a:lstStyle/>
          <a:p>
            <a:r>
              <a:rPr lang="en-PH" dirty="0"/>
              <a:t>Django: The Complete Package - Visual Metaphor</a:t>
            </a:r>
            <a:endParaRPr lang="en-US" dirty="0"/>
          </a:p>
        </p:txBody>
      </p:sp>
      <p:sp>
        <p:nvSpPr>
          <p:cNvPr id="3" name="Text Placeholder 2">
            <a:extLst>
              <a:ext uri="{FF2B5EF4-FFF2-40B4-BE49-F238E27FC236}">
                <a16:creationId xmlns:a16="http://schemas.microsoft.com/office/drawing/2014/main" id="{AED405B7-8CAB-CC68-4130-CEF96D1743C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0243083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4">
            <a:extLst>
              <a:ext uri="{FF2B5EF4-FFF2-40B4-BE49-F238E27FC236}">
                <a16:creationId xmlns:a16="http://schemas.microsoft.com/office/drawing/2014/main" id="{F37D4B83-5D50-9FEA-FFE8-FE3BB9E4EBB0}"/>
              </a:ext>
            </a:extLst>
          </p:cNvPr>
          <p:cNvPicPr>
            <a:picLocks noChangeAspect="1"/>
          </p:cNvPicPr>
          <p:nvPr/>
        </p:nvPicPr>
        <p:blipFill>
          <a:blip r:embed="rId3"/>
          <a:stretch>
            <a:fillRect/>
          </a:stretch>
        </p:blipFill>
        <p:spPr>
          <a:xfrm>
            <a:off x="609601" y="1"/>
            <a:ext cx="10972798" cy="6857999"/>
          </a:xfrm>
          <a:prstGeom prst="rect">
            <a:avLst/>
          </a:prstGeom>
        </p:spPr>
      </p:pic>
    </p:spTree>
    <p:extLst>
      <p:ext uri="{BB962C8B-B14F-4D97-AF65-F5344CB8AC3E}">
        <p14:creationId xmlns:p14="http://schemas.microsoft.com/office/powerpoint/2010/main" val="39657801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D32D24-4DB7-3C09-E8B3-C74817584885}"/>
              </a:ext>
            </a:extLst>
          </p:cNvPr>
          <p:cNvSpPr>
            <a:spLocks noGrp="1"/>
          </p:cNvSpPr>
          <p:nvPr>
            <p:ph type="title"/>
          </p:nvPr>
        </p:nvSpPr>
        <p:spPr/>
        <p:txBody>
          <a:bodyPr/>
          <a:lstStyle/>
          <a:p>
            <a:r>
              <a:rPr lang="en-PH" dirty="0"/>
              <a:t>Django Architecture</a:t>
            </a:r>
            <a:endParaRPr lang="en-US" dirty="0"/>
          </a:p>
        </p:txBody>
      </p:sp>
      <p:sp>
        <p:nvSpPr>
          <p:cNvPr id="3" name="Content Placeholder 2">
            <a:extLst>
              <a:ext uri="{FF2B5EF4-FFF2-40B4-BE49-F238E27FC236}">
                <a16:creationId xmlns:a16="http://schemas.microsoft.com/office/drawing/2014/main" id="{60FF417C-AF93-9A99-8223-FC1FBE62B3EA}"/>
              </a:ext>
            </a:extLst>
          </p:cNvPr>
          <p:cNvSpPr>
            <a:spLocks noGrp="1"/>
          </p:cNvSpPr>
          <p:nvPr>
            <p:ph idx="1"/>
          </p:nvPr>
        </p:nvSpPr>
        <p:spPr/>
        <p:txBody>
          <a:bodyPr>
            <a:normAutofit fontScale="85000" lnSpcReduction="20000"/>
          </a:bodyPr>
          <a:lstStyle/>
          <a:p>
            <a:r>
              <a:rPr lang="en-PH" b="1" dirty="0"/>
              <a:t>Key Components:</a:t>
            </a:r>
            <a:endParaRPr lang="en-PH" dirty="0"/>
          </a:p>
          <a:p>
            <a:pPr lvl="1">
              <a:buFont typeface="Arial" panose="020B0604020202020204" pitchFamily="34" charset="0"/>
              <a:buChar char="•"/>
            </a:pPr>
            <a:r>
              <a:rPr lang="en-PH" b="1" dirty="0"/>
              <a:t>Models:</a:t>
            </a:r>
            <a:r>
              <a:rPr lang="en-PH" dirty="0"/>
              <a:t> Define database structure using Python classes</a:t>
            </a:r>
          </a:p>
          <a:p>
            <a:pPr lvl="1">
              <a:buFont typeface="Arial" panose="020B0604020202020204" pitchFamily="34" charset="0"/>
              <a:buChar char="•"/>
            </a:pPr>
            <a:r>
              <a:rPr lang="en-PH" b="1" dirty="0"/>
              <a:t>Views:</a:t>
            </a:r>
            <a:r>
              <a:rPr lang="en-PH" dirty="0"/>
              <a:t> Handle business logic and control what users see</a:t>
            </a:r>
          </a:p>
          <a:p>
            <a:pPr lvl="1">
              <a:buFont typeface="Arial" panose="020B0604020202020204" pitchFamily="34" charset="0"/>
              <a:buChar char="•"/>
            </a:pPr>
            <a:r>
              <a:rPr lang="en-PH" b="1" dirty="0"/>
              <a:t>Templates:</a:t>
            </a:r>
            <a:r>
              <a:rPr lang="en-PH" dirty="0"/>
              <a:t> Generate HTML dynamically</a:t>
            </a:r>
          </a:p>
          <a:p>
            <a:pPr lvl="1">
              <a:buFont typeface="Arial" panose="020B0604020202020204" pitchFamily="34" charset="0"/>
              <a:buChar char="•"/>
            </a:pPr>
            <a:r>
              <a:rPr lang="en-PH" b="1" dirty="0"/>
              <a:t>Admin Interface:</a:t>
            </a:r>
            <a:r>
              <a:rPr lang="en-PH" dirty="0"/>
              <a:t> Auto-generated admin panel for content management</a:t>
            </a:r>
          </a:p>
          <a:p>
            <a:pPr lvl="1">
              <a:buFont typeface="Arial" panose="020B0604020202020204" pitchFamily="34" charset="0"/>
              <a:buChar char="•"/>
            </a:pPr>
            <a:r>
              <a:rPr lang="en-PH" b="1" dirty="0"/>
              <a:t>Forms:</a:t>
            </a:r>
            <a:r>
              <a:rPr lang="en-PH" dirty="0"/>
              <a:t> Handle user input with validation</a:t>
            </a:r>
          </a:p>
          <a:p>
            <a:pPr lvl="1">
              <a:buFont typeface="Arial" panose="020B0604020202020204" pitchFamily="34" charset="0"/>
              <a:buChar char="•"/>
            </a:pPr>
            <a:r>
              <a:rPr lang="en-PH" b="1" dirty="0"/>
              <a:t>ORM (Object-Relational Mapper):</a:t>
            </a:r>
            <a:r>
              <a:rPr lang="en-PH" dirty="0"/>
              <a:t> Interact with database using Python</a:t>
            </a:r>
          </a:p>
          <a:p>
            <a:r>
              <a:rPr lang="en-PH" b="1" dirty="0"/>
              <a:t>Django's MVT Pattern:</a:t>
            </a:r>
            <a:endParaRPr lang="en-PH" dirty="0"/>
          </a:p>
          <a:p>
            <a:pPr lvl="1">
              <a:buFont typeface="Arial" panose="020B0604020202020204" pitchFamily="34" charset="0"/>
              <a:buChar char="•"/>
            </a:pPr>
            <a:r>
              <a:rPr lang="en-PH" dirty="0"/>
              <a:t>Similar to MVC (Model-View-Controller) but with different terminology</a:t>
            </a:r>
          </a:p>
          <a:p>
            <a:pPr lvl="1">
              <a:buFont typeface="Arial" panose="020B0604020202020204" pitchFamily="34" charset="0"/>
              <a:buChar char="•"/>
            </a:pPr>
            <a:r>
              <a:rPr lang="en-PH" dirty="0"/>
              <a:t>Model: Data structure and database interactions</a:t>
            </a:r>
          </a:p>
          <a:p>
            <a:pPr lvl="1">
              <a:buFont typeface="Arial" panose="020B0604020202020204" pitchFamily="34" charset="0"/>
              <a:buChar char="•"/>
            </a:pPr>
            <a:r>
              <a:rPr lang="en-PH" dirty="0"/>
              <a:t>View: Business logic and request handling</a:t>
            </a:r>
          </a:p>
          <a:p>
            <a:pPr lvl="1">
              <a:buFont typeface="Arial" panose="020B0604020202020204" pitchFamily="34" charset="0"/>
              <a:buChar char="•"/>
            </a:pPr>
            <a:r>
              <a:rPr lang="en-PH" dirty="0"/>
              <a:t>Template: Presentation layer (HTML generation)</a:t>
            </a:r>
          </a:p>
        </p:txBody>
      </p:sp>
    </p:spTree>
    <p:extLst>
      <p:ext uri="{BB962C8B-B14F-4D97-AF65-F5344CB8AC3E}">
        <p14:creationId xmlns:p14="http://schemas.microsoft.com/office/powerpoint/2010/main" val="28177901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DE5DB-A30D-8307-FE31-2C4A48ED7126}"/>
              </a:ext>
            </a:extLst>
          </p:cNvPr>
          <p:cNvSpPr>
            <a:spLocks noGrp="1"/>
          </p:cNvSpPr>
          <p:nvPr>
            <p:ph type="title"/>
          </p:nvPr>
        </p:nvSpPr>
        <p:spPr/>
        <p:txBody>
          <a:bodyPr/>
          <a:lstStyle/>
          <a:p>
            <a:r>
              <a:rPr lang="en-PH" dirty="0"/>
              <a:t>Django Request Flow</a:t>
            </a:r>
            <a:endParaRPr lang="en-US" dirty="0"/>
          </a:p>
        </p:txBody>
      </p:sp>
      <p:sp>
        <p:nvSpPr>
          <p:cNvPr id="3" name="Text Placeholder 2">
            <a:extLst>
              <a:ext uri="{FF2B5EF4-FFF2-40B4-BE49-F238E27FC236}">
                <a16:creationId xmlns:a16="http://schemas.microsoft.com/office/drawing/2014/main" id="{0D3E8153-9065-8F08-A4EF-2C644C35802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1701123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E968616-17F8-86E5-89CB-7CA5D0CEB9E0}"/>
              </a:ext>
            </a:extLst>
          </p:cNvPr>
          <p:cNvPicPr>
            <a:picLocks noChangeAspect="1"/>
          </p:cNvPicPr>
          <p:nvPr/>
        </p:nvPicPr>
        <p:blipFill>
          <a:blip r:embed="rId3"/>
          <a:stretch>
            <a:fillRect/>
          </a:stretch>
        </p:blipFill>
        <p:spPr>
          <a:xfrm>
            <a:off x="609600" y="0"/>
            <a:ext cx="10972800" cy="6858000"/>
          </a:xfrm>
          <a:prstGeom prst="rect">
            <a:avLst/>
          </a:prstGeom>
        </p:spPr>
      </p:pic>
    </p:spTree>
    <p:extLst>
      <p:ext uri="{BB962C8B-B14F-4D97-AF65-F5344CB8AC3E}">
        <p14:creationId xmlns:p14="http://schemas.microsoft.com/office/powerpoint/2010/main" val="35901416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58E7D-F7D5-B8AD-B5F6-51348887D091}"/>
              </a:ext>
            </a:extLst>
          </p:cNvPr>
          <p:cNvSpPr>
            <a:spLocks noGrp="1"/>
          </p:cNvSpPr>
          <p:nvPr>
            <p:ph type="title"/>
          </p:nvPr>
        </p:nvSpPr>
        <p:spPr/>
        <p:txBody>
          <a:bodyPr/>
          <a:lstStyle/>
          <a:p>
            <a:r>
              <a:rPr lang="en-PH" dirty="0"/>
              <a:t>FastAPI: The Speed Champion</a:t>
            </a:r>
            <a:endParaRPr lang="en-US" dirty="0"/>
          </a:p>
        </p:txBody>
      </p:sp>
      <p:sp>
        <p:nvSpPr>
          <p:cNvPr id="3" name="Text Placeholder 2">
            <a:extLst>
              <a:ext uri="{FF2B5EF4-FFF2-40B4-BE49-F238E27FC236}">
                <a16:creationId xmlns:a16="http://schemas.microsoft.com/office/drawing/2014/main" id="{26C9A133-D408-06F2-7CA6-3C506CC600C5}"/>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8879454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88E25-1498-7880-6910-4C5C88C68D32}"/>
              </a:ext>
            </a:extLst>
          </p:cNvPr>
          <p:cNvSpPr>
            <a:spLocks noGrp="1"/>
          </p:cNvSpPr>
          <p:nvPr>
            <p:ph type="title"/>
          </p:nvPr>
        </p:nvSpPr>
        <p:spPr/>
        <p:txBody>
          <a:bodyPr/>
          <a:lstStyle/>
          <a:p>
            <a:r>
              <a:rPr lang="en-PH" dirty="0"/>
              <a:t>Presentation Overview</a:t>
            </a:r>
            <a:endParaRPr lang="en-US" dirty="0"/>
          </a:p>
        </p:txBody>
      </p:sp>
      <p:sp>
        <p:nvSpPr>
          <p:cNvPr id="3" name="Content Placeholder 2">
            <a:extLst>
              <a:ext uri="{FF2B5EF4-FFF2-40B4-BE49-F238E27FC236}">
                <a16:creationId xmlns:a16="http://schemas.microsoft.com/office/drawing/2014/main" id="{938ADF1A-7AE5-0297-0376-897DC0CD9915}"/>
              </a:ext>
            </a:extLst>
          </p:cNvPr>
          <p:cNvSpPr>
            <a:spLocks noGrp="1"/>
          </p:cNvSpPr>
          <p:nvPr>
            <p:ph idx="1"/>
          </p:nvPr>
        </p:nvSpPr>
        <p:spPr>
          <a:xfrm>
            <a:off x="818712" y="2222287"/>
            <a:ext cx="10554574" cy="4188525"/>
          </a:xfrm>
        </p:spPr>
        <p:txBody>
          <a:bodyPr numCol="1">
            <a:normAutofit/>
          </a:bodyPr>
          <a:lstStyle/>
          <a:p>
            <a:r>
              <a:rPr lang="en-PH" dirty="0"/>
              <a:t>About Me &amp; My Journey</a:t>
            </a:r>
          </a:p>
          <a:p>
            <a:r>
              <a:rPr lang="en-PH" dirty="0"/>
              <a:t>Web Development Basics</a:t>
            </a:r>
          </a:p>
          <a:p>
            <a:r>
              <a:rPr lang="en-PH" dirty="0"/>
              <a:t>Python Web Framework Landscape</a:t>
            </a:r>
          </a:p>
          <a:p>
            <a:r>
              <a:rPr lang="en-PH" dirty="0"/>
              <a:t>Django: The Complete Package</a:t>
            </a:r>
          </a:p>
          <a:p>
            <a:r>
              <a:rPr lang="en-PH" dirty="0"/>
              <a:t>FastAPI: The Speed Champion</a:t>
            </a:r>
          </a:p>
          <a:p>
            <a:r>
              <a:rPr lang="en-PH" dirty="0"/>
              <a:t>Live Demo Comparison</a:t>
            </a:r>
          </a:p>
          <a:p>
            <a:r>
              <a:rPr lang="en-PH" dirty="0"/>
              <a:t>Career Opportunities in the Philippines</a:t>
            </a:r>
          </a:p>
          <a:p>
            <a:r>
              <a:rPr lang="en-PH" dirty="0"/>
              <a:t>Which Framework Should You Choose?</a:t>
            </a:r>
          </a:p>
          <a:p>
            <a:r>
              <a:rPr lang="en-PH" dirty="0"/>
              <a:t>Resources &amp; Getting Started</a:t>
            </a:r>
          </a:p>
          <a:p>
            <a:r>
              <a:rPr lang="en-PH" dirty="0"/>
              <a:t>Q&amp;A</a:t>
            </a:r>
            <a:endParaRPr lang="en-US" dirty="0"/>
          </a:p>
        </p:txBody>
      </p:sp>
    </p:spTree>
    <p:extLst>
      <p:ext uri="{BB962C8B-B14F-4D97-AF65-F5344CB8AC3E}">
        <p14:creationId xmlns:p14="http://schemas.microsoft.com/office/powerpoint/2010/main" val="38335385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433C2-3950-420C-6D2B-EDE1B80F9CCD}"/>
              </a:ext>
            </a:extLst>
          </p:cNvPr>
          <p:cNvSpPr>
            <a:spLocks noGrp="1"/>
          </p:cNvSpPr>
          <p:nvPr>
            <p:ph type="title"/>
          </p:nvPr>
        </p:nvSpPr>
        <p:spPr/>
        <p:txBody>
          <a:bodyPr/>
          <a:lstStyle/>
          <a:p>
            <a:r>
              <a:rPr lang="en-PH" dirty="0"/>
              <a:t>FastAPI: The Speed Champion</a:t>
            </a:r>
            <a:endParaRPr lang="en-US" dirty="0"/>
          </a:p>
        </p:txBody>
      </p:sp>
      <p:sp>
        <p:nvSpPr>
          <p:cNvPr id="3" name="Content Placeholder 2">
            <a:extLst>
              <a:ext uri="{FF2B5EF4-FFF2-40B4-BE49-F238E27FC236}">
                <a16:creationId xmlns:a16="http://schemas.microsoft.com/office/drawing/2014/main" id="{3ACDAB2A-5223-1F63-42EA-F83E239827E6}"/>
              </a:ext>
            </a:extLst>
          </p:cNvPr>
          <p:cNvSpPr>
            <a:spLocks noGrp="1"/>
          </p:cNvSpPr>
          <p:nvPr>
            <p:ph idx="1"/>
          </p:nvPr>
        </p:nvSpPr>
        <p:spPr/>
        <p:txBody>
          <a:bodyPr>
            <a:normAutofit lnSpcReduction="10000"/>
          </a:bodyPr>
          <a:lstStyle/>
          <a:p>
            <a:r>
              <a:rPr lang="en-PH" b="1" dirty="0"/>
              <a:t>What is FastAPI?</a:t>
            </a:r>
            <a:endParaRPr lang="en-PH" dirty="0"/>
          </a:p>
          <a:p>
            <a:pPr lvl="1">
              <a:buFont typeface="Arial" panose="020B0604020202020204" pitchFamily="34" charset="0"/>
              <a:buChar char="•"/>
            </a:pPr>
            <a:r>
              <a:rPr lang="en-PH" dirty="0"/>
              <a:t>Modern, high-performance Python web framework</a:t>
            </a:r>
          </a:p>
          <a:p>
            <a:pPr lvl="1">
              <a:buFont typeface="Arial" panose="020B0604020202020204" pitchFamily="34" charset="0"/>
              <a:buChar char="•"/>
            </a:pPr>
            <a:r>
              <a:rPr lang="en-PH" dirty="0"/>
              <a:t>Released in 2018 by Sebastián Ramírez</a:t>
            </a:r>
          </a:p>
          <a:p>
            <a:pPr lvl="1">
              <a:buFont typeface="Arial" panose="020B0604020202020204" pitchFamily="34" charset="0"/>
              <a:buChar char="•"/>
            </a:pPr>
            <a:r>
              <a:rPr lang="en-PH" dirty="0"/>
              <a:t>Built for API development with automatic docs</a:t>
            </a:r>
          </a:p>
          <a:p>
            <a:pPr lvl="1">
              <a:buFont typeface="Arial" panose="020B0604020202020204" pitchFamily="34" charset="0"/>
              <a:buChar char="•"/>
            </a:pPr>
            <a:r>
              <a:rPr lang="en-PH" dirty="0"/>
              <a:t>Leverages Python type hints for validation</a:t>
            </a:r>
          </a:p>
          <a:p>
            <a:r>
              <a:rPr lang="en-PH" b="1" dirty="0"/>
              <a:t>Core Philosophy:</a:t>
            </a:r>
            <a:endParaRPr lang="en-PH" dirty="0"/>
          </a:p>
          <a:p>
            <a:pPr lvl="1">
              <a:buFont typeface="Arial" panose="020B0604020202020204" pitchFamily="34" charset="0"/>
              <a:buChar char="•"/>
            </a:pPr>
            <a:r>
              <a:rPr lang="en-PH" dirty="0"/>
              <a:t>Performance: One of the fastest Python frameworks</a:t>
            </a:r>
          </a:p>
          <a:p>
            <a:pPr lvl="1">
              <a:buFont typeface="Arial" panose="020B0604020202020204" pitchFamily="34" charset="0"/>
              <a:buChar char="•"/>
            </a:pPr>
            <a:r>
              <a:rPr lang="en-PH" dirty="0"/>
              <a:t>Easy to use: Intuitive, minimal code required</a:t>
            </a:r>
          </a:p>
          <a:p>
            <a:pPr lvl="1">
              <a:buFont typeface="Arial" panose="020B0604020202020204" pitchFamily="34" charset="0"/>
              <a:buChar char="•"/>
            </a:pPr>
            <a:r>
              <a:rPr lang="en-PH" dirty="0"/>
              <a:t>Standards-based: Built on </a:t>
            </a:r>
            <a:r>
              <a:rPr lang="en-PH" dirty="0" err="1"/>
              <a:t>OpenAPI</a:t>
            </a:r>
            <a:r>
              <a:rPr lang="en-PH" dirty="0"/>
              <a:t> &amp; JSON Schema</a:t>
            </a:r>
          </a:p>
          <a:p>
            <a:pPr lvl="1">
              <a:buFont typeface="Arial" panose="020B0604020202020204" pitchFamily="34" charset="0"/>
              <a:buChar char="•"/>
            </a:pPr>
            <a:r>
              <a:rPr lang="en-PH" dirty="0"/>
              <a:t>Modern Python: Uses Python 3.6+ type hints</a:t>
            </a:r>
          </a:p>
        </p:txBody>
      </p:sp>
    </p:spTree>
    <p:extLst>
      <p:ext uri="{BB962C8B-B14F-4D97-AF65-F5344CB8AC3E}">
        <p14:creationId xmlns:p14="http://schemas.microsoft.com/office/powerpoint/2010/main" val="34022235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52293-2CFA-430A-5430-74714BD5E424}"/>
              </a:ext>
            </a:extLst>
          </p:cNvPr>
          <p:cNvSpPr>
            <a:spLocks noGrp="1"/>
          </p:cNvSpPr>
          <p:nvPr>
            <p:ph type="title"/>
          </p:nvPr>
        </p:nvSpPr>
        <p:spPr/>
        <p:txBody>
          <a:bodyPr/>
          <a:lstStyle/>
          <a:p>
            <a:r>
              <a:rPr lang="en-PH" dirty="0"/>
              <a:t>FastAPI: The Customizable Toolkit</a:t>
            </a:r>
            <a:endParaRPr lang="en-US" dirty="0"/>
          </a:p>
        </p:txBody>
      </p:sp>
      <p:sp>
        <p:nvSpPr>
          <p:cNvPr id="3" name="Text Placeholder 2">
            <a:extLst>
              <a:ext uri="{FF2B5EF4-FFF2-40B4-BE49-F238E27FC236}">
                <a16:creationId xmlns:a16="http://schemas.microsoft.com/office/drawing/2014/main" id="{0D34905D-51D5-9251-EADD-E6785C8B9F0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1847470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1FB56E3-E8DD-158A-0BDB-045A850B2C0A}"/>
              </a:ext>
            </a:extLst>
          </p:cNvPr>
          <p:cNvPicPr>
            <a:picLocks noChangeAspect="1"/>
          </p:cNvPicPr>
          <p:nvPr/>
        </p:nvPicPr>
        <p:blipFill>
          <a:blip r:embed="rId3"/>
          <a:stretch>
            <a:fillRect/>
          </a:stretch>
        </p:blipFill>
        <p:spPr>
          <a:xfrm>
            <a:off x="609600" y="0"/>
            <a:ext cx="10972800" cy="6858000"/>
          </a:xfrm>
          <a:prstGeom prst="rect">
            <a:avLst/>
          </a:prstGeom>
        </p:spPr>
      </p:pic>
    </p:spTree>
    <p:extLst>
      <p:ext uri="{BB962C8B-B14F-4D97-AF65-F5344CB8AC3E}">
        <p14:creationId xmlns:p14="http://schemas.microsoft.com/office/powerpoint/2010/main" val="39383530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37B1D-A4B8-9852-2DD5-38FCF9004ECB}"/>
              </a:ext>
            </a:extLst>
          </p:cNvPr>
          <p:cNvSpPr>
            <a:spLocks noGrp="1"/>
          </p:cNvSpPr>
          <p:nvPr>
            <p:ph type="title"/>
          </p:nvPr>
        </p:nvSpPr>
        <p:spPr/>
        <p:txBody>
          <a:bodyPr/>
          <a:lstStyle/>
          <a:p>
            <a:r>
              <a:rPr lang="en-PH" dirty="0"/>
              <a:t>FastAPI Architecture</a:t>
            </a:r>
            <a:endParaRPr lang="en-US" dirty="0"/>
          </a:p>
        </p:txBody>
      </p:sp>
      <p:sp>
        <p:nvSpPr>
          <p:cNvPr id="3" name="Text Placeholder 2">
            <a:extLst>
              <a:ext uri="{FF2B5EF4-FFF2-40B4-BE49-F238E27FC236}">
                <a16:creationId xmlns:a16="http://schemas.microsoft.com/office/drawing/2014/main" id="{148F91BB-AEEC-9897-F98D-E1A573B097B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7673133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6328FB3-AC02-7437-C7EA-17B4EB15D232}"/>
              </a:ext>
            </a:extLst>
          </p:cNvPr>
          <p:cNvPicPr>
            <a:picLocks noChangeAspect="1"/>
          </p:cNvPicPr>
          <p:nvPr/>
        </p:nvPicPr>
        <p:blipFill>
          <a:blip r:embed="rId3"/>
          <a:stretch>
            <a:fillRect/>
          </a:stretch>
        </p:blipFill>
        <p:spPr>
          <a:xfrm>
            <a:off x="609600" y="0"/>
            <a:ext cx="10972800" cy="6858000"/>
          </a:xfrm>
          <a:prstGeom prst="rect">
            <a:avLst/>
          </a:prstGeom>
        </p:spPr>
      </p:pic>
    </p:spTree>
    <p:extLst>
      <p:ext uri="{BB962C8B-B14F-4D97-AF65-F5344CB8AC3E}">
        <p14:creationId xmlns:p14="http://schemas.microsoft.com/office/powerpoint/2010/main" val="22256365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F8509-B62F-005E-D288-4F2479C9F0D4}"/>
              </a:ext>
            </a:extLst>
          </p:cNvPr>
          <p:cNvSpPr>
            <a:spLocks noGrp="1"/>
          </p:cNvSpPr>
          <p:nvPr>
            <p:ph type="title"/>
          </p:nvPr>
        </p:nvSpPr>
        <p:spPr/>
        <p:txBody>
          <a:bodyPr/>
          <a:lstStyle/>
          <a:p>
            <a:r>
              <a:rPr lang="en-PH" dirty="0"/>
              <a:t>FastAPI Request Flow</a:t>
            </a:r>
            <a:endParaRPr lang="en-US" dirty="0"/>
          </a:p>
        </p:txBody>
      </p:sp>
      <p:sp>
        <p:nvSpPr>
          <p:cNvPr id="3" name="Text Placeholder 2">
            <a:extLst>
              <a:ext uri="{FF2B5EF4-FFF2-40B4-BE49-F238E27FC236}">
                <a16:creationId xmlns:a16="http://schemas.microsoft.com/office/drawing/2014/main" id="{1D6C9C71-441A-3BE9-B407-399CDB7FF1E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1136643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0A0D73-012B-5F84-26F9-7B01D222E3B8}"/>
              </a:ext>
            </a:extLst>
          </p:cNvPr>
          <p:cNvPicPr>
            <a:picLocks noChangeAspect="1"/>
          </p:cNvPicPr>
          <p:nvPr/>
        </p:nvPicPr>
        <p:blipFill>
          <a:blip r:embed="rId3"/>
          <a:stretch>
            <a:fillRect/>
          </a:stretch>
        </p:blipFill>
        <p:spPr>
          <a:xfrm>
            <a:off x="609600" y="0"/>
            <a:ext cx="10972800" cy="6858000"/>
          </a:xfrm>
          <a:prstGeom prst="rect">
            <a:avLst/>
          </a:prstGeom>
        </p:spPr>
      </p:pic>
    </p:spTree>
    <p:extLst>
      <p:ext uri="{BB962C8B-B14F-4D97-AF65-F5344CB8AC3E}">
        <p14:creationId xmlns:p14="http://schemas.microsoft.com/office/powerpoint/2010/main" val="29752924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35CEF-7B51-ACB6-5B93-B96E701AF7D3}"/>
              </a:ext>
            </a:extLst>
          </p:cNvPr>
          <p:cNvSpPr>
            <a:spLocks noGrp="1"/>
          </p:cNvSpPr>
          <p:nvPr>
            <p:ph type="title"/>
          </p:nvPr>
        </p:nvSpPr>
        <p:spPr/>
        <p:txBody>
          <a:bodyPr/>
          <a:lstStyle/>
          <a:p>
            <a:r>
              <a:rPr lang="en-PH" dirty="0"/>
              <a:t>Live Demo Comparison</a:t>
            </a:r>
            <a:endParaRPr lang="en-US" dirty="0"/>
          </a:p>
        </p:txBody>
      </p:sp>
      <p:sp>
        <p:nvSpPr>
          <p:cNvPr id="3" name="Text Placeholder 2">
            <a:extLst>
              <a:ext uri="{FF2B5EF4-FFF2-40B4-BE49-F238E27FC236}">
                <a16:creationId xmlns:a16="http://schemas.microsoft.com/office/drawing/2014/main" id="{347BC842-C976-4B9C-C6D9-70243118009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1334887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8FE48-AFB3-5A36-38CA-53BEA94C3297}"/>
              </a:ext>
            </a:extLst>
          </p:cNvPr>
          <p:cNvSpPr>
            <a:spLocks noGrp="1"/>
          </p:cNvSpPr>
          <p:nvPr>
            <p:ph type="title"/>
          </p:nvPr>
        </p:nvSpPr>
        <p:spPr/>
        <p:txBody>
          <a:bodyPr/>
          <a:lstStyle/>
          <a:p>
            <a:r>
              <a:rPr lang="en-PH" dirty="0"/>
              <a:t>Career Opportunities in the Philippines</a:t>
            </a:r>
            <a:endParaRPr lang="en-US" dirty="0"/>
          </a:p>
        </p:txBody>
      </p:sp>
      <p:sp>
        <p:nvSpPr>
          <p:cNvPr id="3" name="Text Placeholder 2">
            <a:extLst>
              <a:ext uri="{FF2B5EF4-FFF2-40B4-BE49-F238E27FC236}">
                <a16:creationId xmlns:a16="http://schemas.microsoft.com/office/drawing/2014/main" id="{84B6040B-6B16-2153-FE0A-5066B2DF234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7131118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6DEA9-F38C-C7EE-EB68-E2B4296760CF}"/>
              </a:ext>
            </a:extLst>
          </p:cNvPr>
          <p:cNvSpPr>
            <a:spLocks noGrp="1"/>
          </p:cNvSpPr>
          <p:nvPr>
            <p:ph type="title"/>
          </p:nvPr>
        </p:nvSpPr>
        <p:spPr/>
        <p:txBody>
          <a:bodyPr anchor="ctr"/>
          <a:lstStyle/>
          <a:p>
            <a:r>
              <a:rPr lang="en-PH" dirty="0"/>
              <a:t>Python Web Development Careers in the Philippines</a:t>
            </a:r>
            <a:endParaRPr lang="en-US" dirty="0"/>
          </a:p>
        </p:txBody>
      </p:sp>
      <p:sp>
        <p:nvSpPr>
          <p:cNvPr id="3" name="Content Placeholder 2">
            <a:extLst>
              <a:ext uri="{FF2B5EF4-FFF2-40B4-BE49-F238E27FC236}">
                <a16:creationId xmlns:a16="http://schemas.microsoft.com/office/drawing/2014/main" id="{0FF5EB7B-C152-C056-4341-86B4C06462BE}"/>
              </a:ext>
            </a:extLst>
          </p:cNvPr>
          <p:cNvSpPr>
            <a:spLocks noGrp="1"/>
          </p:cNvSpPr>
          <p:nvPr>
            <p:ph idx="1"/>
          </p:nvPr>
        </p:nvSpPr>
        <p:spPr/>
        <p:txBody>
          <a:bodyPr/>
          <a:lstStyle/>
          <a:p>
            <a:r>
              <a:rPr lang="en-US" dirty="0"/>
              <a:t>Example Salary Ranges (From Job Listings):</a:t>
            </a:r>
          </a:p>
          <a:p>
            <a:pPr lvl="1">
              <a:buFont typeface="Arial" panose="020B0604020202020204" pitchFamily="34" charset="0"/>
              <a:buChar char="•"/>
            </a:pPr>
            <a:r>
              <a:rPr lang="en-PH" dirty="0"/>
              <a:t>Entry Level: ₱32,000 - ₱35,000/month (ASG Platform) </a:t>
            </a:r>
          </a:p>
          <a:p>
            <a:pPr lvl="1">
              <a:buFont typeface="Arial" panose="020B0604020202020204" pitchFamily="34" charset="0"/>
              <a:buChar char="•"/>
            </a:pPr>
            <a:r>
              <a:rPr lang="en-PH" dirty="0"/>
              <a:t>Mid-Level: ₱35,000 - ₱50,000/month (AI </a:t>
            </a:r>
            <a:r>
              <a:rPr lang="en-PH" dirty="0" err="1"/>
              <a:t>Fullstack</a:t>
            </a:r>
            <a:r>
              <a:rPr lang="en-PH" dirty="0"/>
              <a:t>) </a:t>
            </a:r>
          </a:p>
          <a:p>
            <a:pPr lvl="1">
              <a:buFont typeface="Arial" panose="020B0604020202020204" pitchFamily="34" charset="0"/>
              <a:buChar char="•"/>
            </a:pPr>
            <a:r>
              <a:rPr lang="en-PH" dirty="0"/>
              <a:t>Experienced: ₱50,000 - ₱80,000/month (Django &amp; React) </a:t>
            </a:r>
          </a:p>
          <a:p>
            <a:pPr lvl="1">
              <a:buFont typeface="Arial" panose="020B0604020202020204" pitchFamily="34" charset="0"/>
              <a:buChar char="•"/>
            </a:pPr>
            <a:r>
              <a:rPr lang="en-PH" dirty="0"/>
              <a:t>Senior Positions: ₱120,000+ opportunities exist</a:t>
            </a:r>
            <a:endParaRPr lang="en-US" dirty="0"/>
          </a:p>
          <a:p>
            <a:r>
              <a:rPr lang="en-US" dirty="0"/>
              <a:t>Most In-Demand Skills:</a:t>
            </a:r>
          </a:p>
          <a:p>
            <a:pPr lvl="1">
              <a:buFont typeface="Arial" panose="020B0604020202020204" pitchFamily="34" charset="0"/>
              <a:buChar char="•"/>
            </a:pPr>
            <a:r>
              <a:rPr lang="en-PH" dirty="0"/>
              <a:t>Django: Enterprise, E-commerce, CMS </a:t>
            </a:r>
          </a:p>
          <a:p>
            <a:pPr lvl="1">
              <a:buFont typeface="Arial" panose="020B0604020202020204" pitchFamily="34" charset="0"/>
              <a:buChar char="•"/>
            </a:pPr>
            <a:r>
              <a:rPr lang="en-PH" dirty="0"/>
              <a:t>FastAPI: AI/ML applications, High-performance APIs </a:t>
            </a:r>
          </a:p>
          <a:p>
            <a:pPr lvl="1">
              <a:buFont typeface="Arial" panose="020B0604020202020204" pitchFamily="34" charset="0"/>
              <a:buChar char="•"/>
            </a:pPr>
            <a:r>
              <a:rPr lang="en-PH" dirty="0"/>
              <a:t>Common: PostgreSQL, Docker, Git, React</a:t>
            </a:r>
            <a:endParaRPr lang="en-US" dirty="0"/>
          </a:p>
        </p:txBody>
      </p:sp>
    </p:spTree>
    <p:extLst>
      <p:ext uri="{BB962C8B-B14F-4D97-AF65-F5344CB8AC3E}">
        <p14:creationId xmlns:p14="http://schemas.microsoft.com/office/powerpoint/2010/main" val="33866947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E5EA0-FE0B-253D-8DB4-AAB42A9282C6}"/>
              </a:ext>
            </a:extLst>
          </p:cNvPr>
          <p:cNvSpPr>
            <a:spLocks noGrp="1"/>
          </p:cNvSpPr>
          <p:nvPr>
            <p:ph type="title"/>
          </p:nvPr>
        </p:nvSpPr>
        <p:spPr/>
        <p:txBody>
          <a:bodyPr/>
          <a:lstStyle/>
          <a:p>
            <a:r>
              <a:rPr lang="en-PH" sz="4800" dirty="0"/>
              <a:t>About Me: From Accounting to Software Engineering</a:t>
            </a:r>
            <a:endParaRPr lang="en-US" dirty="0"/>
          </a:p>
        </p:txBody>
      </p:sp>
      <p:sp>
        <p:nvSpPr>
          <p:cNvPr id="3" name="Text Placeholder 2">
            <a:extLst>
              <a:ext uri="{FF2B5EF4-FFF2-40B4-BE49-F238E27FC236}">
                <a16:creationId xmlns:a16="http://schemas.microsoft.com/office/drawing/2014/main" id="{FE86A4BE-9300-0594-A98E-789028C4AB1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6570737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9870E-69AD-47E4-FFCD-E8C31C8B1FC1}"/>
              </a:ext>
            </a:extLst>
          </p:cNvPr>
          <p:cNvSpPr>
            <a:spLocks noGrp="1"/>
          </p:cNvSpPr>
          <p:nvPr>
            <p:ph type="title"/>
          </p:nvPr>
        </p:nvSpPr>
        <p:spPr/>
        <p:txBody>
          <a:bodyPr/>
          <a:lstStyle/>
          <a:p>
            <a:r>
              <a:rPr lang="en-PH" dirty="0"/>
              <a:t>Python Framework Job Market Insights</a:t>
            </a:r>
            <a:endParaRPr lang="en-US" dirty="0"/>
          </a:p>
        </p:txBody>
      </p:sp>
      <p:sp>
        <p:nvSpPr>
          <p:cNvPr id="3" name="Content Placeholder 2">
            <a:extLst>
              <a:ext uri="{FF2B5EF4-FFF2-40B4-BE49-F238E27FC236}">
                <a16:creationId xmlns:a16="http://schemas.microsoft.com/office/drawing/2014/main" id="{509F90B7-6F11-8233-86C4-482A206D0927}"/>
              </a:ext>
            </a:extLst>
          </p:cNvPr>
          <p:cNvSpPr>
            <a:spLocks noGrp="1"/>
          </p:cNvSpPr>
          <p:nvPr>
            <p:ph idx="1"/>
          </p:nvPr>
        </p:nvSpPr>
        <p:spPr/>
        <p:txBody>
          <a:bodyPr>
            <a:normAutofit fontScale="92500" lnSpcReduction="20000"/>
          </a:bodyPr>
          <a:lstStyle/>
          <a:p>
            <a:r>
              <a:rPr lang="en-US" dirty="0"/>
              <a:t>Companies Hiring:</a:t>
            </a:r>
          </a:p>
          <a:p>
            <a:pPr lvl="1">
              <a:buFont typeface="Arial" panose="020B0604020202020204" pitchFamily="34" charset="0"/>
              <a:buChar char="•"/>
            </a:pPr>
            <a:r>
              <a:rPr lang="en-PH" dirty="0"/>
              <a:t>Multinational: Accenture, IBM, CITCO, Amdocs </a:t>
            </a:r>
          </a:p>
          <a:p>
            <a:pPr lvl="1">
              <a:buFont typeface="Arial" panose="020B0604020202020204" pitchFamily="34" charset="0"/>
              <a:buChar char="•"/>
            </a:pPr>
            <a:r>
              <a:rPr lang="en-PH" dirty="0"/>
              <a:t>Local: PayMaya, GCash, Various startups</a:t>
            </a:r>
            <a:endParaRPr lang="en-US" dirty="0"/>
          </a:p>
          <a:p>
            <a:r>
              <a:rPr lang="en-US" dirty="0"/>
              <a:t>Entry Points:</a:t>
            </a:r>
          </a:p>
          <a:p>
            <a:pPr lvl="1">
              <a:buFont typeface="Arial" panose="020B0604020202020204" pitchFamily="34" charset="0"/>
              <a:buChar char="•"/>
            </a:pPr>
            <a:r>
              <a:rPr lang="en-PH" dirty="0"/>
              <a:t>Fresh Graduate Programs (₱25K-₱35K) </a:t>
            </a:r>
          </a:p>
          <a:p>
            <a:pPr lvl="1">
              <a:buFont typeface="Arial" panose="020B0604020202020204" pitchFamily="34" charset="0"/>
              <a:buChar char="•"/>
            </a:pPr>
            <a:r>
              <a:rPr lang="en-PH" dirty="0"/>
              <a:t>2-Year Residency Programs (₱32K-₱35K → ₱100K) </a:t>
            </a:r>
          </a:p>
          <a:p>
            <a:pPr lvl="1">
              <a:buFont typeface="Arial" panose="020B0604020202020204" pitchFamily="34" charset="0"/>
              <a:buChar char="•"/>
            </a:pPr>
            <a:r>
              <a:rPr lang="en-PH" dirty="0"/>
              <a:t>Junior Developer Roles (₱30K-₱45K)</a:t>
            </a:r>
            <a:endParaRPr lang="en-US" dirty="0"/>
          </a:p>
          <a:p>
            <a:r>
              <a:rPr lang="en-US" dirty="0"/>
              <a:t>Career Growth Factors:</a:t>
            </a:r>
          </a:p>
          <a:p>
            <a:pPr lvl="1">
              <a:buFont typeface="Arial" panose="020B0604020202020204" pitchFamily="34" charset="0"/>
              <a:buChar char="•"/>
            </a:pPr>
            <a:r>
              <a:rPr lang="en-PH" dirty="0"/>
              <a:t>Framework specialization (+20-30% salary premium) </a:t>
            </a:r>
          </a:p>
          <a:p>
            <a:pPr lvl="1">
              <a:buFont typeface="Arial" panose="020B0604020202020204" pitchFamily="34" charset="0"/>
              <a:buChar char="•"/>
            </a:pPr>
            <a:r>
              <a:rPr lang="en-PH" dirty="0"/>
              <a:t>DevOps knowledge (Docker, CI/CD) </a:t>
            </a:r>
          </a:p>
          <a:p>
            <a:pPr lvl="1">
              <a:buFont typeface="Arial" panose="020B0604020202020204" pitchFamily="34" charset="0"/>
              <a:buChar char="•"/>
            </a:pPr>
            <a:r>
              <a:rPr lang="en-PH" dirty="0"/>
              <a:t>Full-stack capabilities (React, </a:t>
            </a:r>
            <a:r>
              <a:rPr lang="en-PH" dirty="0" err="1"/>
              <a:t>Vue.js</a:t>
            </a:r>
            <a:r>
              <a:rPr lang="en-PH" dirty="0"/>
              <a:t>)</a:t>
            </a:r>
            <a:endParaRPr lang="en-US" dirty="0"/>
          </a:p>
        </p:txBody>
      </p:sp>
    </p:spTree>
    <p:extLst>
      <p:ext uri="{BB962C8B-B14F-4D97-AF65-F5344CB8AC3E}">
        <p14:creationId xmlns:p14="http://schemas.microsoft.com/office/powerpoint/2010/main" val="40895553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F6D78-9D7F-F744-E95C-57CDE9712F29}"/>
              </a:ext>
            </a:extLst>
          </p:cNvPr>
          <p:cNvSpPr>
            <a:spLocks noGrp="1"/>
          </p:cNvSpPr>
          <p:nvPr>
            <p:ph type="title"/>
          </p:nvPr>
        </p:nvSpPr>
        <p:spPr/>
        <p:txBody>
          <a:bodyPr anchor="ctr"/>
          <a:lstStyle/>
          <a:p>
            <a:r>
              <a:rPr lang="en-PH" dirty="0"/>
              <a:t>Job Market Data Sources </a:t>
            </a:r>
            <a:br>
              <a:rPr lang="en-PH" dirty="0"/>
            </a:br>
            <a:r>
              <a:rPr lang="en-PH" dirty="0"/>
              <a:t>(JobStreet Listings)</a:t>
            </a:r>
            <a:endParaRPr lang="en-US" dirty="0"/>
          </a:p>
        </p:txBody>
      </p:sp>
      <p:sp>
        <p:nvSpPr>
          <p:cNvPr id="3" name="Content Placeholder 2">
            <a:extLst>
              <a:ext uri="{FF2B5EF4-FFF2-40B4-BE49-F238E27FC236}">
                <a16:creationId xmlns:a16="http://schemas.microsoft.com/office/drawing/2014/main" id="{ADBFABA5-7B9B-1C42-13A6-0570D10C4600}"/>
              </a:ext>
            </a:extLst>
          </p:cNvPr>
          <p:cNvSpPr>
            <a:spLocks noGrp="1"/>
          </p:cNvSpPr>
          <p:nvPr>
            <p:ph idx="1"/>
          </p:nvPr>
        </p:nvSpPr>
        <p:spPr/>
        <p:txBody>
          <a:bodyPr>
            <a:normAutofit lnSpcReduction="10000"/>
          </a:bodyPr>
          <a:lstStyle/>
          <a:p>
            <a:r>
              <a:rPr lang="en-PH" b="1" dirty="0"/>
              <a:t>Django Jobs:</a:t>
            </a:r>
            <a:r>
              <a:rPr lang="en-PH" dirty="0"/>
              <a:t> </a:t>
            </a:r>
          </a:p>
          <a:p>
            <a:pPr lvl="1">
              <a:buFont typeface="Arial" panose="020B0604020202020204" pitchFamily="34" charset="0"/>
              <a:buChar char="•"/>
            </a:pPr>
            <a:r>
              <a:rPr lang="en-PH" dirty="0">
                <a:hlinkClick r:id="rId3"/>
              </a:rPr>
              <a:t>Full-Stack Developer (Django &amp; React) – Remote</a:t>
            </a:r>
            <a:r>
              <a:rPr lang="en-PH" dirty="0"/>
              <a:t> - Roko Home Services</a:t>
            </a:r>
          </a:p>
          <a:p>
            <a:pPr lvl="1">
              <a:buFont typeface="Arial" panose="020B0604020202020204" pitchFamily="34" charset="0"/>
              <a:buChar char="•"/>
            </a:pPr>
            <a:r>
              <a:rPr lang="en-PH" dirty="0">
                <a:hlinkClick r:id="rId4"/>
              </a:rPr>
              <a:t>Full Stack Engineer</a:t>
            </a:r>
            <a:r>
              <a:rPr lang="en-PH" dirty="0"/>
              <a:t> - CITCO International Support Services</a:t>
            </a:r>
          </a:p>
          <a:p>
            <a:r>
              <a:rPr lang="en-PH" b="1" dirty="0"/>
              <a:t>Entry-Level Opportunities:</a:t>
            </a:r>
            <a:r>
              <a:rPr lang="en-PH" dirty="0"/>
              <a:t> </a:t>
            </a:r>
          </a:p>
          <a:p>
            <a:pPr lvl="1">
              <a:buFont typeface="Arial" panose="020B0604020202020204" pitchFamily="34" charset="0"/>
              <a:buChar char="•"/>
            </a:pPr>
            <a:r>
              <a:rPr lang="en-PH" dirty="0">
                <a:hlinkClick r:id="rId5"/>
              </a:rPr>
              <a:t>Software Engineer - Fresh Graduates Accepted!</a:t>
            </a:r>
            <a:r>
              <a:rPr lang="en-PH" dirty="0"/>
              <a:t> - Amdocs Philippines Inc.</a:t>
            </a:r>
          </a:p>
          <a:p>
            <a:pPr lvl="1">
              <a:buFont typeface="Arial" panose="020B0604020202020204" pitchFamily="34" charset="0"/>
              <a:buChar char="•"/>
            </a:pPr>
            <a:r>
              <a:rPr lang="en-PH" dirty="0">
                <a:hlinkClick r:id="rId6"/>
              </a:rPr>
              <a:t>(WFH) Software Developers - 2 Year Residency Program</a:t>
            </a:r>
            <a:r>
              <a:rPr lang="en-PH" dirty="0"/>
              <a:t> - ASG Platform</a:t>
            </a:r>
          </a:p>
          <a:p>
            <a:r>
              <a:rPr lang="en-PH" b="1" dirty="0"/>
              <a:t>AI &amp; Python Jobs:</a:t>
            </a:r>
            <a:r>
              <a:rPr lang="en-PH" dirty="0"/>
              <a:t> </a:t>
            </a:r>
          </a:p>
          <a:p>
            <a:pPr lvl="1">
              <a:buFont typeface="Arial" panose="020B0604020202020204" pitchFamily="34" charset="0"/>
              <a:buChar char="•"/>
            </a:pPr>
            <a:r>
              <a:rPr lang="en-PH" dirty="0">
                <a:hlinkClick r:id="rId7"/>
              </a:rPr>
              <a:t>Artificial Intelligence Developers</a:t>
            </a:r>
            <a:r>
              <a:rPr lang="en-PH" dirty="0"/>
              <a:t> - Offshore Outsource Operations, Inc.</a:t>
            </a:r>
          </a:p>
          <a:p>
            <a:r>
              <a:rPr lang="en-PH" b="1" dirty="0"/>
              <a:t>Salary Research:</a:t>
            </a:r>
            <a:r>
              <a:rPr lang="en-PH" dirty="0"/>
              <a:t> </a:t>
            </a:r>
          </a:p>
          <a:p>
            <a:pPr lvl="1">
              <a:buFont typeface="Arial" panose="020B0604020202020204" pitchFamily="34" charset="0"/>
              <a:buChar char="•"/>
            </a:pPr>
            <a:r>
              <a:rPr lang="en-PH" dirty="0">
                <a:hlinkClick r:id="rId8"/>
              </a:rPr>
              <a:t>₱120,000+ Salary Range for FastAPI Engineers</a:t>
            </a:r>
            <a:endParaRPr lang="en-PH" dirty="0"/>
          </a:p>
        </p:txBody>
      </p:sp>
    </p:spTree>
    <p:extLst>
      <p:ext uri="{BB962C8B-B14F-4D97-AF65-F5344CB8AC3E}">
        <p14:creationId xmlns:p14="http://schemas.microsoft.com/office/powerpoint/2010/main" val="28021557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24329F-F1D7-A7E2-2A6D-01A08C919C13}"/>
              </a:ext>
            </a:extLst>
          </p:cNvPr>
          <p:cNvSpPr>
            <a:spLocks noGrp="1"/>
          </p:cNvSpPr>
          <p:nvPr>
            <p:ph type="title"/>
          </p:nvPr>
        </p:nvSpPr>
        <p:spPr/>
        <p:txBody>
          <a:bodyPr/>
          <a:lstStyle/>
          <a:p>
            <a:r>
              <a:rPr lang="en-PH" dirty="0"/>
              <a:t>Which Framework Should You Choose?</a:t>
            </a:r>
            <a:endParaRPr lang="en-US" dirty="0"/>
          </a:p>
        </p:txBody>
      </p:sp>
      <p:sp>
        <p:nvSpPr>
          <p:cNvPr id="3" name="Text Placeholder 2">
            <a:extLst>
              <a:ext uri="{FF2B5EF4-FFF2-40B4-BE49-F238E27FC236}">
                <a16:creationId xmlns:a16="http://schemas.microsoft.com/office/drawing/2014/main" id="{9D4A4D09-17A0-2560-EDD7-1EA4DBF2EBE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8346547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68DB6-4116-DCFC-ED50-5F1C898FCE6F}"/>
              </a:ext>
            </a:extLst>
          </p:cNvPr>
          <p:cNvSpPr>
            <a:spLocks noGrp="1"/>
          </p:cNvSpPr>
          <p:nvPr>
            <p:ph type="title"/>
          </p:nvPr>
        </p:nvSpPr>
        <p:spPr/>
        <p:txBody>
          <a:bodyPr/>
          <a:lstStyle/>
          <a:p>
            <a:r>
              <a:rPr lang="en-PH" dirty="0"/>
              <a:t>Which Framework Should You Choose?</a:t>
            </a:r>
            <a:endParaRPr lang="en-US" dirty="0"/>
          </a:p>
        </p:txBody>
      </p:sp>
      <p:sp>
        <p:nvSpPr>
          <p:cNvPr id="3" name="Content Placeholder 2">
            <a:extLst>
              <a:ext uri="{FF2B5EF4-FFF2-40B4-BE49-F238E27FC236}">
                <a16:creationId xmlns:a16="http://schemas.microsoft.com/office/drawing/2014/main" id="{82D1E646-8576-5742-5CAB-F3DD9E979F5D}"/>
              </a:ext>
            </a:extLst>
          </p:cNvPr>
          <p:cNvSpPr>
            <a:spLocks noGrp="1"/>
          </p:cNvSpPr>
          <p:nvPr>
            <p:ph idx="1"/>
          </p:nvPr>
        </p:nvSpPr>
        <p:spPr/>
        <p:txBody>
          <a:bodyPr>
            <a:normAutofit lnSpcReduction="10000"/>
          </a:bodyPr>
          <a:lstStyle/>
          <a:p>
            <a:r>
              <a:rPr lang="en-PH" b="1" dirty="0"/>
              <a:t>Choose Django When:</a:t>
            </a:r>
            <a:r>
              <a:rPr lang="en-PH" dirty="0"/>
              <a:t> </a:t>
            </a:r>
          </a:p>
          <a:p>
            <a:pPr lvl="1">
              <a:buFont typeface="Arial" panose="020B0604020202020204" pitchFamily="34" charset="0"/>
              <a:buChar char="•"/>
            </a:pPr>
            <a:r>
              <a:rPr lang="en-PH" dirty="0"/>
              <a:t>Building complete websites with user accounts, admin panels</a:t>
            </a:r>
          </a:p>
          <a:p>
            <a:pPr lvl="1">
              <a:buFont typeface="Arial" panose="020B0604020202020204" pitchFamily="34" charset="0"/>
              <a:buChar char="•"/>
            </a:pPr>
            <a:r>
              <a:rPr lang="en-PH" dirty="0"/>
              <a:t>Need built-in features like authentication, admin panel, forms</a:t>
            </a:r>
          </a:p>
          <a:p>
            <a:pPr lvl="1">
              <a:buFont typeface="Arial" panose="020B0604020202020204" pitchFamily="34" charset="0"/>
              <a:buChar char="•"/>
            </a:pPr>
            <a:r>
              <a:rPr lang="en-PH" dirty="0"/>
              <a:t>Creating content-heavy sites (blogs, e-commerce, social media)</a:t>
            </a:r>
          </a:p>
          <a:p>
            <a:pPr lvl="1">
              <a:buFont typeface="Arial" panose="020B0604020202020204" pitchFamily="34" charset="0"/>
              <a:buChar char="•"/>
            </a:pPr>
            <a:r>
              <a:rPr lang="en-PH" dirty="0"/>
              <a:t>Want a "batteries-included" approach (like a fully furnished house)</a:t>
            </a:r>
          </a:p>
          <a:p>
            <a:r>
              <a:rPr lang="en-PH" b="1" dirty="0"/>
              <a:t>Choose FastAPI When:</a:t>
            </a:r>
            <a:r>
              <a:rPr lang="en-PH" dirty="0"/>
              <a:t> </a:t>
            </a:r>
          </a:p>
          <a:p>
            <a:pPr lvl="1">
              <a:buFont typeface="Arial" panose="020B0604020202020204" pitchFamily="34" charset="0"/>
              <a:buChar char="•"/>
            </a:pPr>
            <a:r>
              <a:rPr lang="en-PH" dirty="0"/>
              <a:t>Building APIs for mobile apps or frontend frameworks</a:t>
            </a:r>
          </a:p>
          <a:p>
            <a:pPr lvl="1">
              <a:buFont typeface="Arial" panose="020B0604020202020204" pitchFamily="34" charset="0"/>
              <a:buChar char="•"/>
            </a:pPr>
            <a:r>
              <a:rPr lang="en-PH" dirty="0"/>
              <a:t>Performance is critical</a:t>
            </a:r>
          </a:p>
          <a:p>
            <a:pPr lvl="1">
              <a:buFont typeface="Arial" panose="020B0604020202020204" pitchFamily="34" charset="0"/>
              <a:buChar char="•"/>
            </a:pPr>
            <a:r>
              <a:rPr lang="en-PH" dirty="0"/>
              <a:t>Need automatic API documentation</a:t>
            </a:r>
          </a:p>
          <a:p>
            <a:pPr lvl="1">
              <a:buFont typeface="Arial" panose="020B0604020202020204" pitchFamily="34" charset="0"/>
              <a:buChar char="•"/>
            </a:pPr>
            <a:r>
              <a:rPr lang="en-PH" dirty="0"/>
              <a:t>Prefer a lightweight, modern approach (like a custom tiny home)</a:t>
            </a:r>
          </a:p>
        </p:txBody>
      </p:sp>
    </p:spTree>
    <p:extLst>
      <p:ext uri="{BB962C8B-B14F-4D97-AF65-F5344CB8AC3E}">
        <p14:creationId xmlns:p14="http://schemas.microsoft.com/office/powerpoint/2010/main" val="13736287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A946E1-9FE8-ED58-F3BF-71F6B929D0A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4CE1AD6-BF5C-65D9-FBD1-DA2E37B72E75}"/>
              </a:ext>
            </a:extLst>
          </p:cNvPr>
          <p:cNvSpPr>
            <a:spLocks noGrp="1"/>
          </p:cNvSpPr>
          <p:nvPr>
            <p:ph type="title"/>
          </p:nvPr>
        </p:nvSpPr>
        <p:spPr/>
        <p:txBody>
          <a:bodyPr/>
          <a:lstStyle/>
          <a:p>
            <a:r>
              <a:rPr lang="en-PH" dirty="0"/>
              <a:t>Recommendations for Beginners</a:t>
            </a:r>
            <a:endParaRPr lang="en-US" dirty="0"/>
          </a:p>
        </p:txBody>
      </p:sp>
      <p:sp>
        <p:nvSpPr>
          <p:cNvPr id="3" name="Content Placeholder 2">
            <a:extLst>
              <a:ext uri="{FF2B5EF4-FFF2-40B4-BE49-F238E27FC236}">
                <a16:creationId xmlns:a16="http://schemas.microsoft.com/office/drawing/2014/main" id="{A150C2A2-FF19-C35D-625A-5A5447373E2F}"/>
              </a:ext>
            </a:extLst>
          </p:cNvPr>
          <p:cNvSpPr>
            <a:spLocks noGrp="1"/>
          </p:cNvSpPr>
          <p:nvPr>
            <p:ph idx="1"/>
          </p:nvPr>
        </p:nvSpPr>
        <p:spPr/>
        <p:txBody>
          <a:bodyPr>
            <a:normAutofit/>
          </a:bodyPr>
          <a:lstStyle/>
          <a:p>
            <a:r>
              <a:rPr lang="en-PH" b="1" dirty="0"/>
              <a:t>For Complete Beginners:</a:t>
            </a:r>
            <a:r>
              <a:rPr lang="en-PH" dirty="0"/>
              <a:t> Start with Django (more structure, tutorials)</a:t>
            </a:r>
          </a:p>
          <a:p>
            <a:r>
              <a:rPr lang="en-PH" b="1" dirty="0"/>
              <a:t>For AI/Data Science Interest:</a:t>
            </a:r>
            <a:r>
              <a:rPr lang="en-PH" dirty="0"/>
              <a:t> Consider FastAPI (popular for ML APIs)</a:t>
            </a:r>
          </a:p>
          <a:p>
            <a:r>
              <a:rPr lang="en-PH" dirty="0"/>
              <a:t>The Good News:</a:t>
            </a:r>
          </a:p>
          <a:p>
            <a:pPr lvl="1">
              <a:buFont typeface="Arial" panose="020B0604020202020204" pitchFamily="34" charset="0"/>
              <a:buChar char="•"/>
            </a:pPr>
            <a:r>
              <a:rPr lang="en-PH" dirty="0"/>
              <a:t>Both are in high demand in the Philippines </a:t>
            </a:r>
          </a:p>
          <a:p>
            <a:pPr lvl="1">
              <a:buFont typeface="Arial" panose="020B0604020202020204" pitchFamily="34" charset="0"/>
              <a:buChar char="•"/>
            </a:pPr>
            <a:r>
              <a:rPr lang="en-PH" dirty="0"/>
              <a:t>Skills from one transfer to the other </a:t>
            </a:r>
          </a:p>
          <a:p>
            <a:pPr lvl="1">
              <a:buFont typeface="Arial" panose="020B0604020202020204" pitchFamily="34" charset="0"/>
              <a:buChar char="•"/>
            </a:pPr>
            <a:r>
              <a:rPr lang="en-PH" dirty="0"/>
              <a:t>You can (and should) eventually learn both!</a:t>
            </a:r>
          </a:p>
          <a:p>
            <a:r>
              <a:rPr lang="en-PH" b="1" dirty="0"/>
              <a:t>Most Important:</a:t>
            </a:r>
            <a:r>
              <a:rPr lang="en-PH" dirty="0"/>
              <a:t> Just start building something!</a:t>
            </a:r>
          </a:p>
        </p:txBody>
      </p:sp>
    </p:spTree>
    <p:extLst>
      <p:ext uri="{BB962C8B-B14F-4D97-AF65-F5344CB8AC3E}">
        <p14:creationId xmlns:p14="http://schemas.microsoft.com/office/powerpoint/2010/main" val="25825210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849E3A-4737-5EC0-0597-440883ACED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806E78-3763-EEB9-177E-504E41DBBB7A}"/>
              </a:ext>
            </a:extLst>
          </p:cNvPr>
          <p:cNvSpPr>
            <a:spLocks noGrp="1"/>
          </p:cNvSpPr>
          <p:nvPr>
            <p:ph type="title"/>
          </p:nvPr>
        </p:nvSpPr>
        <p:spPr/>
        <p:txBody>
          <a:bodyPr/>
          <a:lstStyle/>
          <a:p>
            <a:r>
              <a:rPr lang="en-PH" dirty="0"/>
              <a:t>Resources &amp; Getting Started</a:t>
            </a:r>
          </a:p>
        </p:txBody>
      </p:sp>
      <p:sp>
        <p:nvSpPr>
          <p:cNvPr id="3" name="Text Placeholder 2">
            <a:extLst>
              <a:ext uri="{FF2B5EF4-FFF2-40B4-BE49-F238E27FC236}">
                <a16:creationId xmlns:a16="http://schemas.microsoft.com/office/drawing/2014/main" id="{8AD4F888-7B0F-E164-3D1F-DD93C913AAC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9585573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FF7C0-DDF6-6B13-7BE8-0ED74BC3E538}"/>
              </a:ext>
            </a:extLst>
          </p:cNvPr>
          <p:cNvSpPr>
            <a:spLocks noGrp="1"/>
          </p:cNvSpPr>
          <p:nvPr>
            <p:ph type="title"/>
          </p:nvPr>
        </p:nvSpPr>
        <p:spPr/>
        <p:txBody>
          <a:bodyPr/>
          <a:lstStyle/>
          <a:p>
            <a:r>
              <a:rPr lang="en-PH" dirty="0"/>
              <a:t>Resources &amp; Getting Started</a:t>
            </a:r>
            <a:endParaRPr lang="en-US" dirty="0"/>
          </a:p>
        </p:txBody>
      </p:sp>
      <p:sp>
        <p:nvSpPr>
          <p:cNvPr id="3" name="Content Placeholder 2">
            <a:extLst>
              <a:ext uri="{FF2B5EF4-FFF2-40B4-BE49-F238E27FC236}">
                <a16:creationId xmlns:a16="http://schemas.microsoft.com/office/drawing/2014/main" id="{A04927A4-FCAA-4C5F-415E-645758903C6D}"/>
              </a:ext>
            </a:extLst>
          </p:cNvPr>
          <p:cNvSpPr>
            <a:spLocks noGrp="1"/>
          </p:cNvSpPr>
          <p:nvPr>
            <p:ph idx="1"/>
          </p:nvPr>
        </p:nvSpPr>
        <p:spPr/>
        <p:txBody>
          <a:bodyPr>
            <a:normAutofit fontScale="77500" lnSpcReduction="20000"/>
          </a:bodyPr>
          <a:lstStyle/>
          <a:p>
            <a:r>
              <a:rPr lang="en-US" dirty="0"/>
              <a:t>Official Documentation:</a:t>
            </a:r>
          </a:p>
          <a:p>
            <a:pPr lvl="1">
              <a:buFont typeface="Arial" panose="020B0604020202020204" pitchFamily="34" charset="0"/>
              <a:buChar char="•"/>
            </a:pPr>
            <a:r>
              <a:rPr lang="en-PH" dirty="0"/>
              <a:t>Django: </a:t>
            </a:r>
            <a:r>
              <a:rPr lang="en-PH" dirty="0">
                <a:hlinkClick r:id="rId3"/>
              </a:rPr>
              <a:t>https://docs.djangoproject.com/</a:t>
            </a:r>
            <a:r>
              <a:rPr lang="en-PH" dirty="0"/>
              <a:t> </a:t>
            </a:r>
          </a:p>
          <a:p>
            <a:pPr lvl="1">
              <a:buFont typeface="Arial" panose="020B0604020202020204" pitchFamily="34" charset="0"/>
              <a:buChar char="•"/>
            </a:pPr>
            <a:r>
              <a:rPr lang="en-PH" dirty="0"/>
              <a:t>FastAPI: </a:t>
            </a:r>
            <a:r>
              <a:rPr lang="en-PH" dirty="0">
                <a:hlinkClick r:id="rId4"/>
              </a:rPr>
              <a:t>https://fastapi.tiangolo.com/</a:t>
            </a:r>
            <a:endParaRPr lang="en-US" dirty="0"/>
          </a:p>
          <a:p>
            <a:r>
              <a:rPr lang="en-US" dirty="0"/>
              <a:t>Beginner-Friendly Tutorials:</a:t>
            </a:r>
          </a:p>
          <a:p>
            <a:pPr lvl="1">
              <a:buFont typeface="Arial" panose="020B0604020202020204" pitchFamily="34" charset="0"/>
              <a:buChar char="•"/>
            </a:pPr>
            <a:r>
              <a:rPr lang="en-PH" dirty="0"/>
              <a:t>Django: Django Girls Tutorial, </a:t>
            </a:r>
          </a:p>
          <a:p>
            <a:pPr lvl="1">
              <a:buFont typeface="Arial" panose="020B0604020202020204" pitchFamily="34" charset="0"/>
              <a:buChar char="•"/>
            </a:pPr>
            <a:r>
              <a:rPr lang="en-PH" dirty="0"/>
              <a:t>Mozilla Django Tutorial FastAPI: </a:t>
            </a:r>
            <a:r>
              <a:rPr lang="en-PH" dirty="0" err="1"/>
              <a:t>FastAPI's</a:t>
            </a:r>
            <a:r>
              <a:rPr lang="en-PH" dirty="0"/>
              <a:t> Interactive Docs, </a:t>
            </a:r>
          </a:p>
          <a:p>
            <a:pPr lvl="1">
              <a:buFont typeface="Arial" panose="020B0604020202020204" pitchFamily="34" charset="0"/>
              <a:buChar char="•"/>
            </a:pPr>
            <a:r>
              <a:rPr lang="en-PH" dirty="0" err="1"/>
              <a:t>TestDriven.io</a:t>
            </a:r>
            <a:r>
              <a:rPr lang="en-PH" dirty="0"/>
              <a:t> guides </a:t>
            </a:r>
          </a:p>
          <a:p>
            <a:pPr lvl="1">
              <a:buFont typeface="Arial" panose="020B0604020202020204" pitchFamily="34" charset="0"/>
              <a:buChar char="•"/>
            </a:pPr>
            <a:r>
              <a:rPr lang="en-PH" b="1" dirty="0" err="1"/>
              <a:t>freeCodeCamp.org</a:t>
            </a:r>
            <a:r>
              <a:rPr lang="en-PH" b="1" dirty="0"/>
              <a:t> Certifications:</a:t>
            </a:r>
            <a:r>
              <a:rPr lang="en-PH" dirty="0"/>
              <a:t> (Highly Recommended!)</a:t>
            </a:r>
            <a:endParaRPr lang="en-US" dirty="0"/>
          </a:p>
          <a:p>
            <a:r>
              <a:rPr lang="en-US" dirty="0"/>
              <a:t>Practice Projects:</a:t>
            </a:r>
          </a:p>
          <a:p>
            <a:pPr lvl="1">
              <a:buFont typeface="Arial" panose="020B0604020202020204" pitchFamily="34" charset="0"/>
              <a:buChar char="•"/>
            </a:pPr>
            <a:r>
              <a:rPr lang="en-PH" dirty="0"/>
              <a:t>Todo App (like our demo!) </a:t>
            </a:r>
          </a:p>
          <a:p>
            <a:pPr lvl="1">
              <a:buFont typeface="Arial" panose="020B0604020202020204" pitchFamily="34" charset="0"/>
              <a:buChar char="•"/>
            </a:pPr>
            <a:r>
              <a:rPr lang="en-PH" dirty="0"/>
              <a:t>Personal Blog </a:t>
            </a:r>
          </a:p>
          <a:p>
            <a:pPr lvl="1">
              <a:buFont typeface="Arial" panose="020B0604020202020204" pitchFamily="34" charset="0"/>
              <a:buChar char="•"/>
            </a:pPr>
            <a:r>
              <a:rPr lang="en-PH" dirty="0"/>
              <a:t>Simple API for a mobile app</a:t>
            </a:r>
            <a:endParaRPr lang="en-US" dirty="0"/>
          </a:p>
          <a:p>
            <a:r>
              <a:rPr lang="en-US" dirty="0"/>
              <a:t>GitHub Repository: https://</a:t>
            </a:r>
            <a:r>
              <a:rPr lang="en-US" dirty="0" err="1"/>
              <a:t>github.com</a:t>
            </a:r>
            <a:r>
              <a:rPr lang="en-US" dirty="0"/>
              <a:t>/</a:t>
            </a:r>
            <a:r>
              <a:rPr lang="en-US" dirty="0" err="1"/>
              <a:t>jeryldev</a:t>
            </a:r>
            <a:r>
              <a:rPr lang="en-US" dirty="0"/>
              <a:t>/python-web-frameworks-2025</a:t>
            </a:r>
          </a:p>
        </p:txBody>
      </p:sp>
    </p:spTree>
    <p:extLst>
      <p:ext uri="{BB962C8B-B14F-4D97-AF65-F5344CB8AC3E}">
        <p14:creationId xmlns:p14="http://schemas.microsoft.com/office/powerpoint/2010/main" val="7187287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9A831F-5777-0F14-13C3-2F123DD6223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0C0645-1136-4614-1EDA-E705CA7140C0}"/>
              </a:ext>
            </a:extLst>
          </p:cNvPr>
          <p:cNvSpPr>
            <a:spLocks noGrp="1"/>
          </p:cNvSpPr>
          <p:nvPr>
            <p:ph type="title"/>
          </p:nvPr>
        </p:nvSpPr>
        <p:spPr/>
        <p:txBody>
          <a:bodyPr/>
          <a:lstStyle/>
          <a:p>
            <a:r>
              <a:rPr lang="en-PH" dirty="0"/>
              <a:t>Q&amp;A</a:t>
            </a:r>
            <a:endParaRPr lang="en-US" dirty="0"/>
          </a:p>
        </p:txBody>
      </p:sp>
      <p:sp>
        <p:nvSpPr>
          <p:cNvPr id="3" name="Text Placeholder 2">
            <a:extLst>
              <a:ext uri="{FF2B5EF4-FFF2-40B4-BE49-F238E27FC236}">
                <a16:creationId xmlns:a16="http://schemas.microsoft.com/office/drawing/2014/main" id="{65BB26F0-DE63-A1B7-8906-D383BF8C5C0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8984279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4CAE8-7DE2-A9D8-CE9F-B4BEEADD7BC1}"/>
              </a:ext>
            </a:extLst>
          </p:cNvPr>
          <p:cNvSpPr>
            <a:spLocks noGrp="1"/>
          </p:cNvSpPr>
          <p:nvPr>
            <p:ph type="title"/>
          </p:nvPr>
        </p:nvSpPr>
        <p:spPr/>
        <p:txBody>
          <a:bodyPr anchor="ctr"/>
          <a:lstStyle/>
          <a:p>
            <a:r>
              <a:rPr lang="en-PH" sz="2400" dirty="0"/>
              <a:t>About Me: From Accounting to Software Engineering</a:t>
            </a:r>
            <a:endParaRPr lang="en-US" dirty="0"/>
          </a:p>
        </p:txBody>
      </p:sp>
      <p:pic>
        <p:nvPicPr>
          <p:cNvPr id="8" name="Picture Placeholder 7" descr="A person wearing a blue sweatshirt&#10;&#10;AI-generated content may be incorrect.">
            <a:extLst>
              <a:ext uri="{FF2B5EF4-FFF2-40B4-BE49-F238E27FC236}">
                <a16:creationId xmlns:a16="http://schemas.microsoft.com/office/drawing/2014/main" id="{405974E6-EFE5-08BF-E50F-3EBF3AF89FF4}"/>
              </a:ext>
            </a:extLst>
          </p:cNvPr>
          <p:cNvPicPr>
            <a:picLocks noGrp="1" noChangeAspect="1"/>
          </p:cNvPicPr>
          <p:nvPr>
            <p:ph type="pic" sz="quarter" idx="13"/>
          </p:nvPr>
        </p:nvPicPr>
        <p:blipFill>
          <a:blip r:embed="rId3"/>
          <a:srcRect t="7802" b="7802"/>
          <a:stretch>
            <a:fillRect/>
          </a:stretch>
        </p:blipFill>
        <p:spPr/>
      </p:pic>
      <p:sp>
        <p:nvSpPr>
          <p:cNvPr id="4" name="Text Placeholder 3">
            <a:extLst>
              <a:ext uri="{FF2B5EF4-FFF2-40B4-BE49-F238E27FC236}">
                <a16:creationId xmlns:a16="http://schemas.microsoft.com/office/drawing/2014/main" id="{19FDAC39-10BC-AA3D-A3F2-ECE9007C92B0}"/>
              </a:ext>
            </a:extLst>
          </p:cNvPr>
          <p:cNvSpPr>
            <a:spLocks noGrp="1"/>
          </p:cNvSpPr>
          <p:nvPr>
            <p:ph type="body" sz="half" idx="2"/>
          </p:nvPr>
        </p:nvSpPr>
        <p:spPr/>
        <p:txBody>
          <a:bodyPr>
            <a:normAutofit fontScale="92500" lnSpcReduction="10000"/>
          </a:bodyPr>
          <a:lstStyle/>
          <a:p>
            <a:r>
              <a:rPr lang="en-PH" b="1" dirty="0"/>
              <a:t>Background &amp; Education:</a:t>
            </a:r>
            <a:endParaRPr lang="en-PH" dirty="0"/>
          </a:p>
          <a:p>
            <a:pPr lvl="1">
              <a:buFont typeface="Arial" panose="020B0604020202020204" pitchFamily="34" charset="0"/>
              <a:buChar char="•"/>
            </a:pPr>
            <a:r>
              <a:rPr lang="en-PH" dirty="0"/>
              <a:t>BS in Accountancy from Laguna University (2012)</a:t>
            </a:r>
          </a:p>
          <a:p>
            <a:pPr lvl="1">
              <a:buFont typeface="Arial" panose="020B0604020202020204" pitchFamily="34" charset="0"/>
              <a:buChar char="•"/>
            </a:pPr>
            <a:r>
              <a:rPr lang="en-PH" dirty="0"/>
              <a:t>Pursuing Graduate Diploma in Computer Science (UP Open University)</a:t>
            </a:r>
          </a:p>
          <a:p>
            <a:pPr lvl="1">
              <a:buFont typeface="Arial" panose="020B0604020202020204" pitchFamily="34" charset="0"/>
              <a:buChar char="•"/>
            </a:pPr>
            <a:r>
              <a:rPr lang="en-PH" dirty="0"/>
              <a:t>Started in finance at JPMorgan Chase (Financial Reporting for BlackRock funds &amp; Alternative Investments Bank Loans)</a:t>
            </a:r>
          </a:p>
          <a:p>
            <a:r>
              <a:rPr lang="en-PH" b="1" dirty="0"/>
              <a:t>Career Evolution:</a:t>
            </a:r>
            <a:endParaRPr lang="en-PH" dirty="0"/>
          </a:p>
          <a:p>
            <a:pPr lvl="1">
              <a:buFont typeface="Arial" panose="020B0604020202020204" pitchFamily="34" charset="0"/>
              <a:buChar char="•"/>
            </a:pPr>
            <a:r>
              <a:rPr lang="en-PH" dirty="0"/>
              <a:t>Financial Software Support (SS&amp;C Advent)</a:t>
            </a:r>
          </a:p>
          <a:p>
            <a:pPr lvl="1">
              <a:buFont typeface="Arial" panose="020B0604020202020204" pitchFamily="34" charset="0"/>
              <a:buChar char="•"/>
            </a:pPr>
            <a:r>
              <a:rPr lang="en-PH" dirty="0"/>
              <a:t>Technical Support Engineer (Oracle NetSuite)</a:t>
            </a:r>
          </a:p>
          <a:p>
            <a:pPr lvl="1">
              <a:buFont typeface="Arial" panose="020B0604020202020204" pitchFamily="34" charset="0"/>
              <a:buChar char="•"/>
            </a:pPr>
            <a:r>
              <a:rPr lang="en-PH" dirty="0"/>
              <a:t>Junior Software Engineer (PDAX) - Cash in/Cash out payment systems for cryptocurrency exchange</a:t>
            </a:r>
          </a:p>
          <a:p>
            <a:pPr lvl="1">
              <a:buFont typeface="Arial" panose="020B0604020202020204" pitchFamily="34" charset="0"/>
              <a:buChar char="•"/>
            </a:pPr>
            <a:r>
              <a:rPr lang="en-PH" dirty="0"/>
              <a:t>Mid Software Engineer (</a:t>
            </a:r>
            <a:r>
              <a:rPr lang="en-PH" dirty="0" err="1"/>
              <a:t>LawAdvisor</a:t>
            </a:r>
            <a:r>
              <a:rPr lang="en-PH" dirty="0"/>
              <a:t> Ventures) - Legal technology solutions</a:t>
            </a:r>
          </a:p>
          <a:p>
            <a:pPr lvl="1">
              <a:buFont typeface="Arial" panose="020B0604020202020204" pitchFamily="34" charset="0"/>
              <a:buChar char="•"/>
            </a:pPr>
            <a:r>
              <a:rPr lang="en-PH" dirty="0"/>
              <a:t>Elixir/Phoenix Developer (</a:t>
            </a:r>
            <a:r>
              <a:rPr lang="en-PH" dirty="0" err="1"/>
              <a:t>AllocatorOne</a:t>
            </a:r>
            <a:r>
              <a:rPr lang="en-PH" dirty="0"/>
              <a:t>) - Financial technology for venture capital</a:t>
            </a:r>
          </a:p>
        </p:txBody>
      </p:sp>
    </p:spTree>
    <p:extLst>
      <p:ext uri="{BB962C8B-B14F-4D97-AF65-F5344CB8AC3E}">
        <p14:creationId xmlns:p14="http://schemas.microsoft.com/office/powerpoint/2010/main" val="14018420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93EA46-6A37-6B75-5487-0DA4F59540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DFA87E-65B8-F1CA-D39F-182A4F719B4B}"/>
              </a:ext>
            </a:extLst>
          </p:cNvPr>
          <p:cNvSpPr>
            <a:spLocks noGrp="1"/>
          </p:cNvSpPr>
          <p:nvPr>
            <p:ph type="title"/>
          </p:nvPr>
        </p:nvSpPr>
        <p:spPr/>
        <p:txBody>
          <a:bodyPr anchor="ctr"/>
          <a:lstStyle/>
          <a:p>
            <a:r>
              <a:rPr lang="en-PH" sz="2400" dirty="0"/>
              <a:t>About Me: From Accounting to Software Engineering</a:t>
            </a:r>
            <a:endParaRPr lang="en-US" dirty="0"/>
          </a:p>
        </p:txBody>
      </p:sp>
      <p:pic>
        <p:nvPicPr>
          <p:cNvPr id="8" name="Picture Placeholder 7" descr="A person wearing a blue sweatshirt&#10;&#10;AI-generated content may be incorrect.">
            <a:extLst>
              <a:ext uri="{FF2B5EF4-FFF2-40B4-BE49-F238E27FC236}">
                <a16:creationId xmlns:a16="http://schemas.microsoft.com/office/drawing/2014/main" id="{B48B6B18-BC75-0F8F-57A5-CDA71F4D42EC}"/>
              </a:ext>
            </a:extLst>
          </p:cNvPr>
          <p:cNvPicPr>
            <a:picLocks noGrp="1" noChangeAspect="1"/>
          </p:cNvPicPr>
          <p:nvPr>
            <p:ph type="pic" sz="quarter" idx="13"/>
          </p:nvPr>
        </p:nvPicPr>
        <p:blipFill>
          <a:blip r:embed="rId3"/>
          <a:srcRect t="7802" b="7802"/>
          <a:stretch>
            <a:fillRect/>
          </a:stretch>
        </p:blipFill>
        <p:spPr/>
      </p:pic>
      <p:sp>
        <p:nvSpPr>
          <p:cNvPr id="4" name="Text Placeholder 3">
            <a:extLst>
              <a:ext uri="{FF2B5EF4-FFF2-40B4-BE49-F238E27FC236}">
                <a16:creationId xmlns:a16="http://schemas.microsoft.com/office/drawing/2014/main" id="{28FE047F-5282-8724-D707-9AE96832C1A3}"/>
              </a:ext>
            </a:extLst>
          </p:cNvPr>
          <p:cNvSpPr>
            <a:spLocks noGrp="1"/>
          </p:cNvSpPr>
          <p:nvPr>
            <p:ph type="body" sz="half" idx="2"/>
          </p:nvPr>
        </p:nvSpPr>
        <p:spPr/>
        <p:txBody>
          <a:bodyPr>
            <a:normAutofit/>
          </a:bodyPr>
          <a:lstStyle/>
          <a:p>
            <a:r>
              <a:rPr lang="en-PH" b="1" dirty="0"/>
              <a:t>Technology Experience:</a:t>
            </a:r>
            <a:endParaRPr lang="en-PH" dirty="0"/>
          </a:p>
          <a:p>
            <a:pPr lvl="1">
              <a:buFont typeface="Arial" panose="020B0604020202020204" pitchFamily="34" charset="0"/>
              <a:buChar char="•"/>
            </a:pPr>
            <a:r>
              <a:rPr lang="en-PH" b="1" dirty="0"/>
              <a:t>Languages:</a:t>
            </a:r>
            <a:r>
              <a:rPr lang="en-PH" dirty="0"/>
              <a:t> Elixir, JavaScript, TypeScript, Dart, Python</a:t>
            </a:r>
          </a:p>
          <a:p>
            <a:pPr lvl="1">
              <a:buFont typeface="Arial" panose="020B0604020202020204" pitchFamily="34" charset="0"/>
              <a:buChar char="•"/>
            </a:pPr>
            <a:r>
              <a:rPr lang="en-PH" b="1" dirty="0"/>
              <a:t>Backend:</a:t>
            </a:r>
            <a:r>
              <a:rPr lang="en-PH" dirty="0"/>
              <a:t> Phoenix Framework, Node.js</a:t>
            </a:r>
          </a:p>
          <a:p>
            <a:pPr lvl="1">
              <a:buFont typeface="Arial" panose="020B0604020202020204" pitchFamily="34" charset="0"/>
              <a:buChar char="•"/>
            </a:pPr>
            <a:r>
              <a:rPr lang="en-PH" b="1" dirty="0"/>
              <a:t>Frontend:</a:t>
            </a:r>
            <a:r>
              <a:rPr lang="en-PH" dirty="0"/>
              <a:t> Phoenix </a:t>
            </a:r>
            <a:r>
              <a:rPr lang="en-PH" dirty="0" err="1"/>
              <a:t>LiveView</a:t>
            </a:r>
            <a:r>
              <a:rPr lang="en-PH" dirty="0"/>
              <a:t>, React, Flutter</a:t>
            </a:r>
          </a:p>
          <a:p>
            <a:pPr lvl="1">
              <a:buFont typeface="Arial" panose="020B0604020202020204" pitchFamily="34" charset="0"/>
              <a:buChar char="•"/>
            </a:pPr>
            <a:r>
              <a:rPr lang="en-PH" b="1" dirty="0"/>
              <a:t>Databases:</a:t>
            </a:r>
            <a:r>
              <a:rPr lang="en-PH" dirty="0"/>
              <a:t> PostgreSQL</a:t>
            </a:r>
          </a:p>
          <a:p>
            <a:pPr lvl="1">
              <a:buFont typeface="Arial" panose="020B0604020202020204" pitchFamily="34" charset="0"/>
              <a:buChar char="•"/>
            </a:pPr>
            <a:r>
              <a:rPr lang="en-PH" b="1" dirty="0"/>
              <a:t>Cloud/DevOps:</a:t>
            </a:r>
            <a:r>
              <a:rPr lang="en-PH" dirty="0"/>
              <a:t> AWS, GCP, Docker</a:t>
            </a:r>
          </a:p>
          <a:p>
            <a:pPr lvl="1">
              <a:buFont typeface="Arial" panose="020B0604020202020204" pitchFamily="34" charset="0"/>
              <a:buChar char="•"/>
            </a:pPr>
            <a:r>
              <a:rPr lang="en-PH" b="1" dirty="0"/>
              <a:t>Development Environment:</a:t>
            </a:r>
            <a:r>
              <a:rPr lang="en-PH" dirty="0"/>
              <a:t> Neovim (previously VS Code)</a:t>
            </a:r>
          </a:p>
          <a:p>
            <a:r>
              <a:rPr lang="en-PH" b="1" dirty="0"/>
              <a:t>Teaching Experience:</a:t>
            </a:r>
            <a:endParaRPr lang="en-PH" dirty="0"/>
          </a:p>
          <a:p>
            <a:pPr lvl="1">
              <a:buFont typeface="Arial" panose="020B0604020202020204" pitchFamily="34" charset="0"/>
              <a:buChar char="•"/>
            </a:pPr>
            <a:r>
              <a:rPr lang="en-PH" dirty="0"/>
              <a:t>Conducted 1-week Flutter mobile development training for PCHRD-DOST researchers (2019)</a:t>
            </a:r>
          </a:p>
        </p:txBody>
      </p:sp>
    </p:spTree>
    <p:extLst>
      <p:ext uri="{BB962C8B-B14F-4D97-AF65-F5344CB8AC3E}">
        <p14:creationId xmlns:p14="http://schemas.microsoft.com/office/powerpoint/2010/main" val="8479278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80DF6-C2CB-3282-24DF-C25819219545}"/>
              </a:ext>
            </a:extLst>
          </p:cNvPr>
          <p:cNvSpPr>
            <a:spLocks noGrp="1"/>
          </p:cNvSpPr>
          <p:nvPr>
            <p:ph type="title"/>
          </p:nvPr>
        </p:nvSpPr>
        <p:spPr/>
        <p:txBody>
          <a:bodyPr/>
          <a:lstStyle/>
          <a:p>
            <a:r>
              <a:rPr lang="en-PH" dirty="0"/>
              <a:t>Web Development Fundamentals</a:t>
            </a:r>
            <a:endParaRPr lang="en-US" dirty="0"/>
          </a:p>
        </p:txBody>
      </p:sp>
      <p:sp>
        <p:nvSpPr>
          <p:cNvPr id="3" name="Text Placeholder 2">
            <a:extLst>
              <a:ext uri="{FF2B5EF4-FFF2-40B4-BE49-F238E27FC236}">
                <a16:creationId xmlns:a16="http://schemas.microsoft.com/office/drawing/2014/main" id="{4F24D9D3-51E5-CA02-AF3B-9D01F689149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3235043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C4C8A-F9E6-2600-BCCB-D86BBF3083F1}"/>
              </a:ext>
            </a:extLst>
          </p:cNvPr>
          <p:cNvSpPr>
            <a:spLocks noGrp="1"/>
          </p:cNvSpPr>
          <p:nvPr>
            <p:ph type="title"/>
          </p:nvPr>
        </p:nvSpPr>
        <p:spPr/>
        <p:txBody>
          <a:bodyPr/>
          <a:lstStyle/>
          <a:p>
            <a:r>
              <a:rPr lang="en-PH" dirty="0"/>
              <a:t>Web Development Fundamentals</a:t>
            </a:r>
            <a:endParaRPr lang="en-US" dirty="0"/>
          </a:p>
        </p:txBody>
      </p:sp>
      <p:pic>
        <p:nvPicPr>
          <p:cNvPr id="4" name="Content Placeholder 3">
            <a:extLst>
              <a:ext uri="{FF2B5EF4-FFF2-40B4-BE49-F238E27FC236}">
                <a16:creationId xmlns:a16="http://schemas.microsoft.com/office/drawing/2014/main" id="{C223B95D-A346-1678-3287-B2A6C2D7820D}"/>
              </a:ext>
            </a:extLst>
          </p:cNvPr>
          <p:cNvPicPr>
            <a:picLocks noGrp="1" noChangeAspect="1"/>
          </p:cNvPicPr>
          <p:nvPr>
            <p:ph idx="1"/>
          </p:nvPr>
        </p:nvPicPr>
        <p:blipFill>
          <a:blip r:embed="rId3"/>
          <a:stretch>
            <a:fillRect/>
          </a:stretch>
        </p:blipFill>
        <p:spPr>
          <a:xfrm>
            <a:off x="2745740" y="2222500"/>
            <a:ext cx="6700520" cy="4187825"/>
          </a:xfrm>
          <a:prstGeom prst="rect">
            <a:avLst/>
          </a:prstGeom>
        </p:spPr>
      </p:pic>
    </p:spTree>
    <p:extLst>
      <p:ext uri="{BB962C8B-B14F-4D97-AF65-F5344CB8AC3E}">
        <p14:creationId xmlns:p14="http://schemas.microsoft.com/office/powerpoint/2010/main" val="17885237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7A6CD2-2D80-E5EA-F11A-A4E18E0B7C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5F6D160-7B58-555C-ACF5-44F361C29D25}"/>
              </a:ext>
            </a:extLst>
          </p:cNvPr>
          <p:cNvSpPr>
            <a:spLocks noGrp="1"/>
          </p:cNvSpPr>
          <p:nvPr>
            <p:ph type="title"/>
          </p:nvPr>
        </p:nvSpPr>
        <p:spPr/>
        <p:txBody>
          <a:bodyPr/>
          <a:lstStyle/>
          <a:p>
            <a:r>
              <a:rPr lang="en-PH" dirty="0"/>
              <a:t>Web Development Fundamentals</a:t>
            </a:r>
            <a:endParaRPr lang="en-US" dirty="0"/>
          </a:p>
        </p:txBody>
      </p:sp>
      <p:sp>
        <p:nvSpPr>
          <p:cNvPr id="3" name="Content Placeholder 2">
            <a:extLst>
              <a:ext uri="{FF2B5EF4-FFF2-40B4-BE49-F238E27FC236}">
                <a16:creationId xmlns:a16="http://schemas.microsoft.com/office/drawing/2014/main" id="{51485CBF-8C7D-0229-66B5-FDD0103C970A}"/>
              </a:ext>
            </a:extLst>
          </p:cNvPr>
          <p:cNvSpPr>
            <a:spLocks noGrp="1"/>
          </p:cNvSpPr>
          <p:nvPr>
            <p:ph idx="1"/>
          </p:nvPr>
        </p:nvSpPr>
        <p:spPr>
          <a:xfrm>
            <a:off x="818712" y="2222287"/>
            <a:ext cx="10554574" cy="4188525"/>
          </a:xfrm>
        </p:spPr>
        <p:txBody>
          <a:bodyPr>
            <a:normAutofit fontScale="92500" lnSpcReduction="20000"/>
          </a:bodyPr>
          <a:lstStyle/>
          <a:p>
            <a:r>
              <a:rPr lang="en-PH" b="1" dirty="0"/>
              <a:t>Client-Server Architecture:</a:t>
            </a:r>
            <a:endParaRPr lang="en-PH" dirty="0"/>
          </a:p>
          <a:p>
            <a:pPr lvl="1">
              <a:buFont typeface="Arial" panose="020B0604020202020204" pitchFamily="34" charset="0"/>
              <a:buChar char="•"/>
            </a:pPr>
            <a:r>
              <a:rPr lang="en-PH" dirty="0"/>
              <a:t>Client (browser) sends requests to server</a:t>
            </a:r>
          </a:p>
          <a:p>
            <a:pPr lvl="1">
              <a:buFont typeface="Arial" panose="020B0604020202020204" pitchFamily="34" charset="0"/>
              <a:buChar char="•"/>
            </a:pPr>
            <a:r>
              <a:rPr lang="en-PH" dirty="0"/>
              <a:t>Server processes requests and returns responses</a:t>
            </a:r>
          </a:p>
          <a:p>
            <a:pPr lvl="1">
              <a:buFont typeface="Arial" panose="020B0604020202020204" pitchFamily="34" charset="0"/>
              <a:buChar char="•"/>
            </a:pPr>
            <a:r>
              <a:rPr lang="en-PH" dirty="0"/>
              <a:t>Communication happens via HTTP protocol</a:t>
            </a:r>
          </a:p>
          <a:p>
            <a:r>
              <a:rPr lang="en-PH" b="1" dirty="0"/>
              <a:t>The Web Stack:</a:t>
            </a:r>
            <a:endParaRPr lang="en-PH" dirty="0"/>
          </a:p>
          <a:p>
            <a:pPr lvl="1">
              <a:buFont typeface="Arial" panose="020B0604020202020204" pitchFamily="34" charset="0"/>
              <a:buChar char="•"/>
            </a:pPr>
            <a:r>
              <a:rPr lang="en-PH" dirty="0"/>
              <a:t>Frontend: What users see and interact with (HTML, CSS, JavaScript)</a:t>
            </a:r>
          </a:p>
          <a:p>
            <a:pPr lvl="1">
              <a:buFont typeface="Arial" panose="020B0604020202020204" pitchFamily="34" charset="0"/>
              <a:buChar char="•"/>
            </a:pPr>
            <a:r>
              <a:rPr lang="en-PH" dirty="0"/>
              <a:t>Backend: Server-side logic, database interactions, authentication</a:t>
            </a:r>
          </a:p>
          <a:p>
            <a:pPr lvl="1">
              <a:buFont typeface="Arial" panose="020B0604020202020204" pitchFamily="34" charset="0"/>
              <a:buChar char="•"/>
            </a:pPr>
            <a:r>
              <a:rPr lang="en-PH" dirty="0"/>
              <a:t>Database: Stores and manages application data</a:t>
            </a:r>
          </a:p>
          <a:p>
            <a:r>
              <a:rPr lang="en-PH" b="1" dirty="0"/>
              <a:t>Why We Need Frameworks:</a:t>
            </a:r>
            <a:endParaRPr lang="en-PH" dirty="0"/>
          </a:p>
          <a:p>
            <a:pPr lvl="1">
              <a:buFont typeface="Arial" panose="020B0604020202020204" pitchFamily="34" charset="0"/>
              <a:buChar char="•"/>
            </a:pPr>
            <a:r>
              <a:rPr lang="en-PH" dirty="0"/>
              <a:t>Provides structure and organization for code</a:t>
            </a:r>
          </a:p>
          <a:p>
            <a:pPr lvl="1">
              <a:buFont typeface="Arial" panose="020B0604020202020204" pitchFamily="34" charset="0"/>
              <a:buChar char="•"/>
            </a:pPr>
            <a:r>
              <a:rPr lang="en-PH" dirty="0"/>
              <a:t>Handles common tasks (routing, database access, authentication)</a:t>
            </a:r>
          </a:p>
          <a:p>
            <a:pPr lvl="1">
              <a:buFont typeface="Arial" panose="020B0604020202020204" pitchFamily="34" charset="0"/>
              <a:buChar char="•"/>
            </a:pPr>
            <a:r>
              <a:rPr lang="en-PH" dirty="0"/>
              <a:t>Implements security best practices automatically</a:t>
            </a:r>
          </a:p>
          <a:p>
            <a:pPr lvl="1">
              <a:buFont typeface="Arial" panose="020B0604020202020204" pitchFamily="34" charset="0"/>
              <a:buChar char="•"/>
            </a:pPr>
            <a:r>
              <a:rPr lang="en-PH" dirty="0"/>
              <a:t>Speeds up development with reusable components</a:t>
            </a:r>
          </a:p>
        </p:txBody>
      </p:sp>
    </p:spTree>
    <p:extLst>
      <p:ext uri="{BB962C8B-B14F-4D97-AF65-F5344CB8AC3E}">
        <p14:creationId xmlns:p14="http://schemas.microsoft.com/office/powerpoint/2010/main" val="39179360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7ED2B-2300-38C4-93D0-A5E89804156F}"/>
              </a:ext>
            </a:extLst>
          </p:cNvPr>
          <p:cNvSpPr>
            <a:spLocks noGrp="1"/>
          </p:cNvSpPr>
          <p:nvPr>
            <p:ph type="title"/>
          </p:nvPr>
        </p:nvSpPr>
        <p:spPr/>
        <p:txBody>
          <a:bodyPr/>
          <a:lstStyle/>
          <a:p>
            <a:r>
              <a:rPr lang="en-PH" dirty="0"/>
              <a:t>Python Web Framework Landscape</a:t>
            </a:r>
            <a:endParaRPr lang="en-US" dirty="0"/>
          </a:p>
        </p:txBody>
      </p:sp>
      <p:sp>
        <p:nvSpPr>
          <p:cNvPr id="3" name="Text Placeholder 2">
            <a:extLst>
              <a:ext uri="{FF2B5EF4-FFF2-40B4-BE49-F238E27FC236}">
                <a16:creationId xmlns:a16="http://schemas.microsoft.com/office/drawing/2014/main" id="{68923A94-499E-DDF3-0942-F0F1E511E48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56722359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Quotable</Template>
  <TotalTime>1675</TotalTime>
  <Words>8119</Words>
  <Application>Microsoft Macintosh PowerPoint</Application>
  <PresentationFormat>Widescreen</PresentationFormat>
  <Paragraphs>532</Paragraphs>
  <Slides>37</Slides>
  <Notes>27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Aptos</vt:lpstr>
      <vt:lpstr>Arial</vt:lpstr>
      <vt:lpstr>Century Gothic</vt:lpstr>
      <vt:lpstr>Wingdings 2</vt:lpstr>
      <vt:lpstr>Quotable</vt:lpstr>
      <vt:lpstr>Python Web Frameworks: Django vs FastAPI</vt:lpstr>
      <vt:lpstr>Presentation Overview</vt:lpstr>
      <vt:lpstr>About Me: From Accounting to Software Engineering</vt:lpstr>
      <vt:lpstr>About Me: From Accounting to Software Engineering</vt:lpstr>
      <vt:lpstr>About Me: From Accounting to Software Engineering</vt:lpstr>
      <vt:lpstr>Web Development Fundamentals</vt:lpstr>
      <vt:lpstr>Web Development Fundamentals</vt:lpstr>
      <vt:lpstr>Web Development Fundamentals</vt:lpstr>
      <vt:lpstr>Python Web Framework Landscape</vt:lpstr>
      <vt:lpstr>Python Web Framework  Landscape</vt:lpstr>
      <vt:lpstr>Python Web Framework  Landscape</vt:lpstr>
      <vt:lpstr>Django: The Complete Package</vt:lpstr>
      <vt:lpstr>Django: The Complete Package</vt:lpstr>
      <vt:lpstr>Django: The Complete Package - Visual Metaphor</vt:lpstr>
      <vt:lpstr>PowerPoint Presentation</vt:lpstr>
      <vt:lpstr>Django Architecture</vt:lpstr>
      <vt:lpstr>Django Request Flow</vt:lpstr>
      <vt:lpstr>PowerPoint Presentation</vt:lpstr>
      <vt:lpstr>FastAPI: The Speed Champion</vt:lpstr>
      <vt:lpstr>FastAPI: The Speed Champion</vt:lpstr>
      <vt:lpstr>FastAPI: The Customizable Toolkit</vt:lpstr>
      <vt:lpstr>PowerPoint Presentation</vt:lpstr>
      <vt:lpstr>FastAPI Architecture</vt:lpstr>
      <vt:lpstr>PowerPoint Presentation</vt:lpstr>
      <vt:lpstr>FastAPI Request Flow</vt:lpstr>
      <vt:lpstr>PowerPoint Presentation</vt:lpstr>
      <vt:lpstr>Live Demo Comparison</vt:lpstr>
      <vt:lpstr>Career Opportunities in the Philippines</vt:lpstr>
      <vt:lpstr>Python Web Development Careers in the Philippines</vt:lpstr>
      <vt:lpstr>Python Framework Job Market Insights</vt:lpstr>
      <vt:lpstr>Job Market Data Sources  (JobStreet Listings)</vt:lpstr>
      <vt:lpstr>Which Framework Should You Choose?</vt:lpstr>
      <vt:lpstr>Which Framework Should You Choose?</vt:lpstr>
      <vt:lpstr>Recommendations for Beginners</vt:lpstr>
      <vt:lpstr>Resources &amp; Getting Started</vt:lpstr>
      <vt:lpstr>Resources &amp; Getting Started</vt:lpstr>
      <vt:lpstr>Q&amp;A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je 888</dc:creator>
  <cp:lastModifiedBy>je 888</cp:lastModifiedBy>
  <cp:revision>16</cp:revision>
  <dcterms:created xsi:type="dcterms:W3CDTF">2025-03-12T08:44:08Z</dcterms:created>
  <dcterms:modified xsi:type="dcterms:W3CDTF">2025-03-13T15:00:10Z</dcterms:modified>
</cp:coreProperties>
</file>

<file path=docProps/thumbnail.jpeg>
</file>